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300" r:id="rId3"/>
    <p:sldId id="263" r:id="rId4"/>
    <p:sldId id="261" r:id="rId5"/>
    <p:sldId id="262" r:id="rId6"/>
    <p:sldId id="299" r:id="rId7"/>
    <p:sldId id="280" r:id="rId8"/>
    <p:sldId id="282" r:id="rId9"/>
    <p:sldId id="283" r:id="rId10"/>
    <p:sldId id="277" r:id="rId11"/>
    <p:sldId id="284" r:id="rId12"/>
    <p:sldId id="286" r:id="rId13"/>
    <p:sldId id="287" r:id="rId14"/>
    <p:sldId id="285" r:id="rId15"/>
    <p:sldId id="288" r:id="rId16"/>
    <p:sldId id="293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2" autoAdjust="0"/>
    <p:restoredTop sz="94660"/>
  </p:normalViewPr>
  <p:slideViewPr>
    <p:cSldViewPr snapToGrid="0" snapToObjects="1">
      <p:cViewPr varScale="1">
        <p:scale>
          <a:sx n="61" d="100"/>
          <a:sy n="61" d="100"/>
        </p:scale>
        <p:origin x="-848" y="-112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51C0F6-1C71-ED4F-BF23-19B408AE0FB9}" type="datetimeFigureOut">
              <a:rPr lang="en-US" smtClean="0"/>
              <a:t>03/02/17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3E512-BAAA-5D44-8528-CC0E8971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303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644378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Edges: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3101372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161059" y="431800"/>
            <a:ext cx="432460" cy="410369"/>
          </a:xfrm>
        </p:spPr>
        <p:txBody>
          <a:bodyPr/>
          <a:lstStyle/>
          <a:p>
            <a:fld id="{7FD15314-F169-504C-A6A0-368D438105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5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2" name="Shape 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hape 8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Shape 1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6" r:id="rId6"/>
    <p:sldLayoutId id="2147483658" r:id="rId7"/>
    <p:sldLayoutId id="2147483659" r:id="rId8"/>
    <p:sldLayoutId id="2147483662" r:id="rId9"/>
    <p:sldLayoutId id="2147483664" r:id="rId10"/>
    <p:sldLayoutId id="2147483665" r:id="rId11"/>
  </p:sldLayoutIdLst>
  <p:transition xmlns:p14="http://schemas.microsoft.com/office/powerpoint/2010/main" spd="med"/>
  <p:hf hdr="0" ftr="0" dt="0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/>
          </p:cNvSpPr>
          <p:nvPr>
            <p:ph type="ctrTitle"/>
          </p:nvPr>
        </p:nvSpPr>
        <p:spPr>
          <a:xfrm>
            <a:off x="406400" y="2737226"/>
            <a:ext cx="12192000" cy="27051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350520">
              <a:defRPr sz="10200"/>
            </a:lvl1pPr>
          </a:lstStyle>
          <a:p>
            <a:r>
              <a:rPr lang="en-US" dirty="0" smtClean="0"/>
              <a:t>Reducing controversy by connecting opposing views</a:t>
            </a:r>
            <a:endParaRPr dirty="0"/>
          </a:p>
        </p:txBody>
      </p:sp>
      <p:sp>
        <p:nvSpPr>
          <p:cNvPr id="166" name="Shape 166"/>
          <p:cNvSpPr>
            <a:spLocks noGrp="1"/>
          </p:cNvSpPr>
          <p:nvPr>
            <p:ph type="subTitle" sz="quarter" idx="1"/>
          </p:nvPr>
        </p:nvSpPr>
        <p:spPr>
          <a:xfrm>
            <a:off x="406400" y="6415598"/>
            <a:ext cx="12192000" cy="3142604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dirty="0"/>
              <a:t>kiran </a:t>
            </a:r>
            <a:r>
              <a:rPr dirty="0" smtClean="0"/>
              <a:t>garimella</a:t>
            </a:r>
            <a:endParaRPr lang="en-US" dirty="0" smtClean="0"/>
          </a:p>
          <a:p>
            <a:r>
              <a:rPr lang="en-US" dirty="0" err="1"/>
              <a:t>Gianmarco</a:t>
            </a:r>
            <a:r>
              <a:rPr lang="en-US" dirty="0"/>
              <a:t> De </a:t>
            </a:r>
            <a:r>
              <a:rPr lang="en-US" dirty="0" err="1"/>
              <a:t>Francisci</a:t>
            </a:r>
            <a:r>
              <a:rPr lang="en-US" dirty="0"/>
              <a:t> </a:t>
            </a:r>
            <a:r>
              <a:rPr lang="en-US" dirty="0" smtClean="0"/>
              <a:t>Morales</a:t>
            </a:r>
          </a:p>
          <a:p>
            <a:r>
              <a:rPr lang="en-US" dirty="0" smtClean="0"/>
              <a:t>Aristides </a:t>
            </a:r>
            <a:r>
              <a:rPr lang="en-US" dirty="0" err="1" smtClean="0"/>
              <a:t>Gionis</a:t>
            </a:r>
            <a:endParaRPr lang="en-US" dirty="0" smtClean="0"/>
          </a:p>
          <a:p>
            <a:r>
              <a:rPr lang="en-US" dirty="0" smtClean="0"/>
              <a:t>Michael </a:t>
            </a:r>
            <a:r>
              <a:rPr lang="en-US" dirty="0" err="1" smtClean="0"/>
              <a:t>Mathioudakis</a:t>
            </a:r>
            <a:endParaRPr dirty="0"/>
          </a:p>
        </p:txBody>
      </p:sp>
      <p:pic>
        <p:nvPicPr>
          <p:cNvPr id="7" name="Picture 6" descr="Aalto_EN_21_RGB_7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26" y="155203"/>
            <a:ext cx="1923288" cy="1719072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</a:t>
            </a:fld>
            <a:endParaRPr lang="uk-UA"/>
          </a:p>
        </p:txBody>
      </p:sp>
      <p:pic>
        <p:nvPicPr>
          <p:cNvPr id="4" name="Picture 3" descr="qcri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7453" y="155203"/>
            <a:ext cx="1886954" cy="114927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6400" y="504031"/>
            <a:ext cx="11176000" cy="410369"/>
          </a:xfrm>
          <a:ln>
            <a:solidFill>
              <a:schemeClr val="bg1"/>
            </a:solidFill>
          </a:ln>
        </p:spPr>
        <p:txBody>
          <a:bodyPr/>
          <a:lstStyle/>
          <a:p>
            <a:r>
              <a:rPr lang="en-US" dirty="0"/>
              <a:t>Reducing controversy by connecting opposing views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733980" y="2779225"/>
            <a:ext cx="8841892" cy="4557057"/>
            <a:chOff x="4249271" y="1863749"/>
            <a:chExt cx="3801035" cy="1874531"/>
          </a:xfrm>
        </p:grpSpPr>
        <p:sp>
          <p:nvSpPr>
            <p:cNvPr id="5" name="Oval 4"/>
            <p:cNvSpPr/>
            <p:nvPr/>
          </p:nvSpPr>
          <p:spPr>
            <a:xfrm>
              <a:off x="4249271" y="2241175"/>
              <a:ext cx="1497105" cy="149710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6553200" y="2241176"/>
              <a:ext cx="1497106" cy="149710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>
              <a:stCxn id="6" idx="7"/>
              <a:endCxn id="7" idx="3"/>
            </p:cNvCxnSpPr>
            <p:nvPr/>
          </p:nvCxnSpPr>
          <p:spPr>
            <a:xfrm>
              <a:off x="5527130" y="2460421"/>
              <a:ext cx="1245316" cy="105861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>
              <a:stCxn id="6" idx="5"/>
              <a:endCxn id="7" idx="1"/>
            </p:cNvCxnSpPr>
            <p:nvPr/>
          </p:nvCxnSpPr>
          <p:spPr>
            <a:xfrm flipV="1">
              <a:off x="5527130" y="2460422"/>
              <a:ext cx="1245316" cy="1058612"/>
            </a:xfrm>
            <a:prstGeom prst="line">
              <a:avLst/>
            </a:prstGeom>
            <a:ln>
              <a:solidFill>
                <a:srgbClr val="3F96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4731317" y="1864662"/>
              <a:ext cx="504071" cy="16458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accent2"/>
                  </a:solidFill>
                </a:rPr>
                <a:t>Side 1</a:t>
              </a:r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049717" y="1863749"/>
              <a:ext cx="504071" cy="16458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accent6">
                      <a:lumMod val="75000"/>
                    </a:schemeClr>
                  </a:solidFill>
                </a:rPr>
                <a:t>Side 2</a:t>
              </a:r>
              <a:endParaRPr lang="en-US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4916463" y="2593532"/>
              <a:ext cx="527938" cy="475569"/>
              <a:chOff x="4704581" y="2592767"/>
              <a:chExt cx="527938" cy="475569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4921622" y="2792502"/>
                <a:ext cx="152401" cy="152400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143144" y="301040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186800" y="2781422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819252" y="301040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5065554" y="2624506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835127" y="2721434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63943" y="259276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4704581" y="272832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/>
              <p:cNvCxnSpPr>
                <a:stCxn id="37" idx="1"/>
                <a:endCxn id="38" idx="5"/>
              </p:cNvCxnSpPr>
              <p:nvPr/>
            </p:nvCxnSpPr>
            <p:spPr>
              <a:xfrm flipH="1" flipV="1">
                <a:off x="4802967" y="2642212"/>
                <a:ext cx="38855" cy="8770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>
                <a:stCxn id="39" idx="6"/>
                <a:endCxn id="37" idx="2"/>
              </p:cNvCxnSpPr>
              <p:nvPr/>
            </p:nvCxnSpPr>
            <p:spPr>
              <a:xfrm flipV="1">
                <a:off x="4750300" y="2750399"/>
                <a:ext cx="84827" cy="689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stCxn id="31" idx="1"/>
                <a:endCxn id="37" idx="5"/>
              </p:cNvCxnSpPr>
              <p:nvPr/>
            </p:nvCxnSpPr>
            <p:spPr>
              <a:xfrm flipH="1" flipV="1">
                <a:off x="4874151" y="2770879"/>
                <a:ext cx="69790" cy="43941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stCxn id="31" idx="7"/>
                <a:endCxn id="36" idx="4"/>
              </p:cNvCxnSpPr>
              <p:nvPr/>
            </p:nvCxnSpPr>
            <p:spPr>
              <a:xfrm flipV="1">
                <a:off x="5051704" y="2682435"/>
                <a:ext cx="36710" cy="13238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>
                <a:stCxn id="31" idx="7"/>
                <a:endCxn id="33" idx="2"/>
              </p:cNvCxnSpPr>
              <p:nvPr/>
            </p:nvCxnSpPr>
            <p:spPr>
              <a:xfrm flipV="1">
                <a:off x="5051704" y="2810387"/>
                <a:ext cx="135096" cy="443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>
                <a:stCxn id="31" idx="5"/>
                <a:endCxn id="32" idx="1"/>
              </p:cNvCxnSpPr>
              <p:nvPr/>
            </p:nvCxnSpPr>
            <p:spPr>
              <a:xfrm>
                <a:off x="5051704" y="2922584"/>
                <a:ext cx="98135" cy="96307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>
                <a:stCxn id="31" idx="3"/>
                <a:endCxn id="34" idx="7"/>
              </p:cNvCxnSpPr>
              <p:nvPr/>
            </p:nvCxnSpPr>
            <p:spPr>
              <a:xfrm flipH="1">
                <a:off x="4858276" y="2922584"/>
                <a:ext cx="85665" cy="96307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/>
            <p:cNvGrpSpPr/>
            <p:nvPr/>
          </p:nvGrpSpPr>
          <p:grpSpPr>
            <a:xfrm>
              <a:off x="6707628" y="2667521"/>
              <a:ext cx="527938" cy="475569"/>
              <a:chOff x="4457059" y="2478830"/>
              <a:chExt cx="527938" cy="475569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15" name="Oval 14"/>
              <p:cNvSpPr/>
              <p:nvPr/>
            </p:nvSpPr>
            <p:spPr>
              <a:xfrm>
                <a:off x="4674100" y="2678565"/>
                <a:ext cx="152401" cy="152400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4895622" y="289647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4939278" y="2667485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4571730" y="289647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4818032" y="2510569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4587605" y="2607497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4516421" y="247883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457059" y="261439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Connector 22"/>
              <p:cNvCxnSpPr/>
              <p:nvPr/>
            </p:nvCxnSpPr>
            <p:spPr>
              <a:xfrm flipH="1" flipV="1">
                <a:off x="4555445" y="2528275"/>
                <a:ext cx="38855" cy="87706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 flipV="1">
                <a:off x="4502778" y="2636462"/>
                <a:ext cx="84827" cy="6893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 flipH="1" flipV="1">
                <a:off x="4626629" y="2656942"/>
                <a:ext cx="69790" cy="43941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 flipV="1">
                <a:off x="4804182" y="2568498"/>
                <a:ext cx="36710" cy="132385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>
                <a:stCxn id="15" idx="6"/>
                <a:endCxn id="17" idx="3"/>
              </p:cNvCxnSpPr>
              <p:nvPr/>
            </p:nvCxnSpPr>
            <p:spPr>
              <a:xfrm flipV="1">
                <a:off x="4826501" y="2716930"/>
                <a:ext cx="119473" cy="37835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4804182" y="2808647"/>
                <a:ext cx="98135" cy="96307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 flipH="1">
                <a:off x="4610754" y="2808647"/>
                <a:ext cx="85665" cy="96307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Oval 54"/>
          <p:cNvSpPr/>
          <p:nvPr/>
        </p:nvSpPr>
        <p:spPr>
          <a:xfrm>
            <a:off x="3257806" y="5305831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>
            <a:stCxn id="30" idx="2"/>
          </p:cNvCxnSpPr>
          <p:nvPr/>
        </p:nvCxnSpPr>
        <p:spPr>
          <a:xfrm flipH="1">
            <a:off x="3342997" y="5224166"/>
            <a:ext cx="447866" cy="1309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>
            <a:off x="2260432" y="4691962"/>
            <a:ext cx="278548" cy="29217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654583" y="5184262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62"/>
          <p:cNvCxnSpPr>
            <a:stCxn id="62" idx="5"/>
          </p:cNvCxnSpPr>
          <p:nvPr/>
        </p:nvCxnSpPr>
        <p:spPr>
          <a:xfrm>
            <a:off x="2441878" y="4970759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4522911" y="5783183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5" name="Straight Connector 64"/>
          <p:cNvCxnSpPr>
            <a:stCxn id="64" idx="5"/>
          </p:cNvCxnSpPr>
          <p:nvPr/>
        </p:nvCxnSpPr>
        <p:spPr>
          <a:xfrm>
            <a:off x="4310206" y="5569680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4739658" y="5999930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/>
          <p:cNvCxnSpPr>
            <a:stCxn id="66" idx="5"/>
          </p:cNvCxnSpPr>
          <p:nvPr/>
        </p:nvCxnSpPr>
        <p:spPr>
          <a:xfrm>
            <a:off x="4526953" y="5786426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2041943" y="516624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>
            <a:stCxn id="61" idx="3"/>
            <a:endCxn id="68" idx="7"/>
          </p:cNvCxnSpPr>
          <p:nvPr/>
        </p:nvCxnSpPr>
        <p:spPr>
          <a:xfrm flipH="1">
            <a:off x="2132719" y="4941345"/>
            <a:ext cx="168505" cy="24552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72"/>
          <p:cNvSpPr/>
          <p:nvPr/>
        </p:nvSpPr>
        <p:spPr>
          <a:xfrm>
            <a:off x="2855305" y="4818911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>
            <a:stCxn id="61" idx="6"/>
          </p:cNvCxnSpPr>
          <p:nvPr/>
        </p:nvCxnSpPr>
        <p:spPr>
          <a:xfrm>
            <a:off x="2538980" y="4838048"/>
            <a:ext cx="316325" cy="426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/>
          <p:cNvSpPr/>
          <p:nvPr/>
        </p:nvSpPr>
        <p:spPr>
          <a:xfrm>
            <a:off x="2277037" y="4303637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>
            <a:stCxn id="61" idx="0"/>
            <a:endCxn id="80" idx="4"/>
          </p:cNvCxnSpPr>
          <p:nvPr/>
        </p:nvCxnSpPr>
        <p:spPr>
          <a:xfrm flipH="1" flipV="1">
            <a:off x="2330213" y="4444464"/>
            <a:ext cx="69493" cy="24749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>
            <a:off x="2399706" y="5929515"/>
            <a:ext cx="302844" cy="3344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2168587" y="649010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3" name="Straight Connector 92"/>
          <p:cNvCxnSpPr>
            <a:stCxn id="91" idx="3"/>
            <a:endCxn id="92" idx="7"/>
          </p:cNvCxnSpPr>
          <p:nvPr/>
        </p:nvCxnSpPr>
        <p:spPr>
          <a:xfrm flipH="1">
            <a:off x="2259363" y="6214995"/>
            <a:ext cx="184693" cy="2957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Oval 93"/>
          <p:cNvSpPr/>
          <p:nvPr/>
        </p:nvSpPr>
        <p:spPr>
          <a:xfrm>
            <a:off x="2026368" y="6063187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5" name="Straight Connector 94"/>
          <p:cNvCxnSpPr>
            <a:stCxn id="91" idx="2"/>
            <a:endCxn id="94" idx="6"/>
          </p:cNvCxnSpPr>
          <p:nvPr/>
        </p:nvCxnSpPr>
        <p:spPr>
          <a:xfrm flipH="1">
            <a:off x="2132719" y="6096745"/>
            <a:ext cx="266987" cy="368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3003136" y="604906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7" name="Straight Connector 96"/>
          <p:cNvCxnSpPr>
            <a:stCxn id="91" idx="6"/>
            <a:endCxn id="96" idx="2"/>
          </p:cNvCxnSpPr>
          <p:nvPr/>
        </p:nvCxnSpPr>
        <p:spPr>
          <a:xfrm>
            <a:off x="2702549" y="6096746"/>
            <a:ext cx="300587" cy="227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Oval 97"/>
          <p:cNvSpPr/>
          <p:nvPr/>
        </p:nvSpPr>
        <p:spPr>
          <a:xfrm>
            <a:off x="2441877" y="560609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>
            <a:stCxn id="91" idx="0"/>
            <a:endCxn id="98" idx="4"/>
          </p:cNvCxnSpPr>
          <p:nvPr/>
        </p:nvCxnSpPr>
        <p:spPr>
          <a:xfrm flipH="1" flipV="1">
            <a:off x="2495053" y="5746923"/>
            <a:ext cx="56075" cy="1825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Oval 99"/>
          <p:cNvSpPr/>
          <p:nvPr/>
        </p:nvSpPr>
        <p:spPr>
          <a:xfrm>
            <a:off x="3342998" y="6376728"/>
            <a:ext cx="263525" cy="26757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3722128" y="6844435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2" name="Straight Connector 101"/>
          <p:cNvCxnSpPr>
            <a:stCxn id="101" idx="5"/>
          </p:cNvCxnSpPr>
          <p:nvPr/>
        </p:nvCxnSpPr>
        <p:spPr>
          <a:xfrm>
            <a:off x="3509422" y="6630932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3109487" y="6826418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4" name="Straight Connector 103"/>
          <p:cNvCxnSpPr>
            <a:stCxn id="100" idx="2"/>
            <a:endCxn id="103" idx="7"/>
          </p:cNvCxnSpPr>
          <p:nvPr/>
        </p:nvCxnSpPr>
        <p:spPr>
          <a:xfrm flipH="1">
            <a:off x="3200263" y="6510517"/>
            <a:ext cx="142734" cy="3365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val 104"/>
          <p:cNvSpPr/>
          <p:nvPr/>
        </p:nvSpPr>
        <p:spPr>
          <a:xfrm>
            <a:off x="3922849" y="6479083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6" name="Straight Connector 105"/>
          <p:cNvCxnSpPr>
            <a:stCxn id="100" idx="6"/>
          </p:cNvCxnSpPr>
          <p:nvPr/>
        </p:nvCxnSpPr>
        <p:spPr>
          <a:xfrm>
            <a:off x="3606523" y="6510516"/>
            <a:ext cx="316326" cy="3034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Oval 106"/>
          <p:cNvSpPr/>
          <p:nvPr/>
        </p:nvSpPr>
        <p:spPr>
          <a:xfrm>
            <a:off x="3508929" y="6015694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8" name="Straight Connector 107"/>
          <p:cNvCxnSpPr>
            <a:stCxn id="100" idx="0"/>
            <a:endCxn id="107" idx="4"/>
          </p:cNvCxnSpPr>
          <p:nvPr/>
        </p:nvCxnSpPr>
        <p:spPr>
          <a:xfrm flipV="1">
            <a:off x="3474761" y="6156520"/>
            <a:ext cx="87344" cy="2202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stCxn id="91" idx="5"/>
            <a:endCxn id="127" idx="1"/>
          </p:cNvCxnSpPr>
          <p:nvPr/>
        </p:nvCxnSpPr>
        <p:spPr>
          <a:xfrm>
            <a:off x="2658199" y="6214994"/>
            <a:ext cx="159505" cy="2497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Oval 126"/>
          <p:cNvSpPr/>
          <p:nvPr/>
        </p:nvSpPr>
        <p:spPr>
          <a:xfrm>
            <a:off x="2802129" y="6444125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49" name="Straight Connector 148"/>
          <p:cNvCxnSpPr>
            <a:stCxn id="98" idx="0"/>
            <a:endCxn id="62" idx="3"/>
          </p:cNvCxnSpPr>
          <p:nvPr/>
        </p:nvCxnSpPr>
        <p:spPr>
          <a:xfrm flipV="1">
            <a:off x="2495054" y="5304465"/>
            <a:ext cx="175105" cy="3016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>
            <a:stCxn id="98" idx="1"/>
            <a:endCxn id="61" idx="3"/>
          </p:cNvCxnSpPr>
          <p:nvPr/>
        </p:nvCxnSpPr>
        <p:spPr>
          <a:xfrm flipH="1" flipV="1">
            <a:off x="2301224" y="4941345"/>
            <a:ext cx="156228" cy="6853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91" idx="7"/>
            <a:endCxn id="30" idx="2"/>
          </p:cNvCxnSpPr>
          <p:nvPr/>
        </p:nvCxnSpPr>
        <p:spPr>
          <a:xfrm flipV="1">
            <a:off x="2658199" y="5224165"/>
            <a:ext cx="1132665" cy="7543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62" idx="5"/>
            <a:endCxn id="55" idx="2"/>
          </p:cNvCxnSpPr>
          <p:nvPr/>
        </p:nvCxnSpPr>
        <p:spPr>
          <a:xfrm>
            <a:off x="2745359" y="5304465"/>
            <a:ext cx="512447" cy="717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>
            <a:stCxn id="91" idx="7"/>
            <a:endCxn id="33" idx="2"/>
          </p:cNvCxnSpPr>
          <p:nvPr/>
        </p:nvCxnSpPr>
        <p:spPr>
          <a:xfrm flipV="1">
            <a:off x="2658199" y="5639070"/>
            <a:ext cx="894534" cy="3394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>
            <a:stCxn id="100" idx="7"/>
            <a:endCxn id="31" idx="2"/>
          </p:cNvCxnSpPr>
          <p:nvPr/>
        </p:nvCxnSpPr>
        <p:spPr>
          <a:xfrm flipV="1">
            <a:off x="3567931" y="5639070"/>
            <a:ext cx="738234" cy="7768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>
            <a:endCxn id="30" idx="4"/>
          </p:cNvCxnSpPr>
          <p:nvPr/>
        </p:nvCxnSpPr>
        <p:spPr>
          <a:xfrm flipV="1">
            <a:off x="3605236" y="5409409"/>
            <a:ext cx="362884" cy="5927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>
            <a:stCxn id="100" idx="1"/>
            <a:endCxn id="91" idx="5"/>
          </p:cNvCxnSpPr>
          <p:nvPr/>
        </p:nvCxnSpPr>
        <p:spPr>
          <a:xfrm flipH="1" flipV="1">
            <a:off x="2658199" y="6214995"/>
            <a:ext cx="723391" cy="2009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Oval 214"/>
          <p:cNvSpPr/>
          <p:nvPr/>
        </p:nvSpPr>
        <p:spPr>
          <a:xfrm>
            <a:off x="4846009" y="5120309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216" name="Straight Connector 215"/>
          <p:cNvCxnSpPr>
            <a:stCxn id="32" idx="6"/>
            <a:endCxn id="215" idx="2"/>
          </p:cNvCxnSpPr>
          <p:nvPr/>
        </p:nvCxnSpPr>
        <p:spPr>
          <a:xfrm>
            <a:off x="4514067" y="5082398"/>
            <a:ext cx="331942" cy="108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Oval 216"/>
          <p:cNvSpPr/>
          <p:nvPr/>
        </p:nvSpPr>
        <p:spPr>
          <a:xfrm>
            <a:off x="5056688" y="5425360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218" name="Straight Connector 217"/>
          <p:cNvCxnSpPr>
            <a:stCxn id="215" idx="5"/>
            <a:endCxn id="217" idx="1"/>
          </p:cNvCxnSpPr>
          <p:nvPr/>
        </p:nvCxnSpPr>
        <p:spPr>
          <a:xfrm>
            <a:off x="4936785" y="5240512"/>
            <a:ext cx="135478" cy="2054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7" name="Oval 386"/>
          <p:cNvSpPr/>
          <p:nvPr/>
        </p:nvSpPr>
        <p:spPr>
          <a:xfrm>
            <a:off x="8866251" y="4342382"/>
            <a:ext cx="302592" cy="31623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88" name="Oval 387"/>
          <p:cNvSpPr/>
          <p:nvPr/>
        </p:nvSpPr>
        <p:spPr>
          <a:xfrm>
            <a:off x="9329634" y="4817864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89" name="Oval 388"/>
          <p:cNvSpPr/>
          <p:nvPr/>
        </p:nvSpPr>
        <p:spPr>
          <a:xfrm>
            <a:off x="9431185" y="4261192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90" name="Oval 389"/>
          <p:cNvSpPr/>
          <p:nvPr/>
        </p:nvSpPr>
        <p:spPr>
          <a:xfrm>
            <a:off x="8576202" y="4817864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91" name="Oval 390"/>
          <p:cNvSpPr/>
          <p:nvPr/>
        </p:nvSpPr>
        <p:spPr>
          <a:xfrm>
            <a:off x="8613130" y="4115359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93" name="Oval 392"/>
          <p:cNvSpPr/>
          <p:nvPr/>
        </p:nvSpPr>
        <p:spPr>
          <a:xfrm>
            <a:off x="8309457" y="4132115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395" name="Straight Connector 394"/>
          <p:cNvCxnSpPr/>
          <p:nvPr/>
        </p:nvCxnSpPr>
        <p:spPr>
          <a:xfrm flipV="1">
            <a:off x="8415809" y="4185772"/>
            <a:ext cx="197323" cy="1675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Connector 395"/>
          <p:cNvCxnSpPr>
            <a:stCxn id="387" idx="1"/>
          </p:cNvCxnSpPr>
          <p:nvPr/>
        </p:nvCxnSpPr>
        <p:spPr>
          <a:xfrm flipH="1" flipV="1">
            <a:off x="8703908" y="4235562"/>
            <a:ext cx="206657" cy="153132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Connector 396"/>
          <p:cNvCxnSpPr>
            <a:stCxn id="387" idx="7"/>
          </p:cNvCxnSpPr>
          <p:nvPr/>
        </p:nvCxnSpPr>
        <p:spPr>
          <a:xfrm flipV="1">
            <a:off x="9124531" y="4331607"/>
            <a:ext cx="306655" cy="5708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Connector 397"/>
          <p:cNvCxnSpPr/>
          <p:nvPr/>
        </p:nvCxnSpPr>
        <p:spPr>
          <a:xfrm>
            <a:off x="9116929" y="4604361"/>
            <a:ext cx="228279" cy="23412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/>
          <p:cNvCxnSpPr>
            <a:stCxn id="387" idx="3"/>
          </p:cNvCxnSpPr>
          <p:nvPr/>
        </p:nvCxnSpPr>
        <p:spPr>
          <a:xfrm flipH="1">
            <a:off x="8666981" y="4612305"/>
            <a:ext cx="243584" cy="226182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Oval 399"/>
          <p:cNvSpPr/>
          <p:nvPr/>
        </p:nvSpPr>
        <p:spPr>
          <a:xfrm>
            <a:off x="9168844" y="6584951"/>
            <a:ext cx="249758" cy="26462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1" name="Oval 400"/>
          <p:cNvSpPr/>
          <p:nvPr/>
        </p:nvSpPr>
        <p:spPr>
          <a:xfrm>
            <a:off x="9563083" y="6938406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2" name="Oval 401"/>
          <p:cNvSpPr/>
          <p:nvPr/>
        </p:nvSpPr>
        <p:spPr>
          <a:xfrm>
            <a:off x="9680943" y="6452148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3" name="Oval 402"/>
          <p:cNvSpPr/>
          <p:nvPr/>
        </p:nvSpPr>
        <p:spPr>
          <a:xfrm>
            <a:off x="8843794" y="6938514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4" name="Oval 403"/>
          <p:cNvSpPr/>
          <p:nvPr/>
        </p:nvSpPr>
        <p:spPr>
          <a:xfrm>
            <a:off x="8862888" y="6306315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5" name="Oval 404"/>
          <p:cNvSpPr/>
          <p:nvPr/>
        </p:nvSpPr>
        <p:spPr>
          <a:xfrm>
            <a:off x="8957740" y="5929515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6" name="Oval 405"/>
          <p:cNvSpPr/>
          <p:nvPr/>
        </p:nvSpPr>
        <p:spPr>
          <a:xfrm>
            <a:off x="8559215" y="6323071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07" name="Straight Connector 406"/>
          <p:cNvCxnSpPr>
            <a:stCxn id="404" idx="7"/>
            <a:endCxn id="405" idx="4"/>
          </p:cNvCxnSpPr>
          <p:nvPr/>
        </p:nvCxnSpPr>
        <p:spPr>
          <a:xfrm flipV="1">
            <a:off x="8953664" y="6070342"/>
            <a:ext cx="57252" cy="25659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Straight Connector 407"/>
          <p:cNvCxnSpPr/>
          <p:nvPr/>
        </p:nvCxnSpPr>
        <p:spPr>
          <a:xfrm flipV="1">
            <a:off x="8665567" y="6376728"/>
            <a:ext cx="197323" cy="1675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/>
          <p:cNvCxnSpPr>
            <a:stCxn id="400" idx="1"/>
          </p:cNvCxnSpPr>
          <p:nvPr/>
        </p:nvCxnSpPr>
        <p:spPr>
          <a:xfrm flipH="1" flipV="1">
            <a:off x="8953666" y="6426518"/>
            <a:ext cx="251755" cy="19718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" name="Straight Connector 409"/>
          <p:cNvCxnSpPr>
            <a:stCxn id="400" idx="7"/>
          </p:cNvCxnSpPr>
          <p:nvPr/>
        </p:nvCxnSpPr>
        <p:spPr>
          <a:xfrm flipV="1">
            <a:off x="9382025" y="6522564"/>
            <a:ext cx="298918" cy="101141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Straight Connector 410"/>
          <p:cNvCxnSpPr>
            <a:endCxn id="401" idx="1"/>
          </p:cNvCxnSpPr>
          <p:nvPr/>
        </p:nvCxnSpPr>
        <p:spPr>
          <a:xfrm>
            <a:off x="9366687" y="6795317"/>
            <a:ext cx="211972" cy="163712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Straight Connector 411"/>
          <p:cNvCxnSpPr>
            <a:stCxn id="400" idx="3"/>
            <a:endCxn id="403" idx="7"/>
          </p:cNvCxnSpPr>
          <p:nvPr/>
        </p:nvCxnSpPr>
        <p:spPr>
          <a:xfrm flipH="1">
            <a:off x="8934572" y="6810821"/>
            <a:ext cx="270849" cy="14831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Oval 423"/>
          <p:cNvSpPr/>
          <p:nvPr/>
        </p:nvSpPr>
        <p:spPr>
          <a:xfrm>
            <a:off x="9734118" y="4547268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25" name="Straight Connector 424"/>
          <p:cNvCxnSpPr>
            <a:stCxn id="388" idx="7"/>
            <a:endCxn id="424" idx="3"/>
          </p:cNvCxnSpPr>
          <p:nvPr/>
        </p:nvCxnSpPr>
        <p:spPr>
          <a:xfrm flipV="1">
            <a:off x="9420411" y="4642310"/>
            <a:ext cx="329283" cy="19617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Straight Connector 427"/>
          <p:cNvCxnSpPr>
            <a:stCxn id="389" idx="5"/>
            <a:endCxn id="424" idx="1"/>
          </p:cNvCxnSpPr>
          <p:nvPr/>
        </p:nvCxnSpPr>
        <p:spPr>
          <a:xfrm>
            <a:off x="9521961" y="4381395"/>
            <a:ext cx="227732" cy="182180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Straight Connector 433"/>
          <p:cNvCxnSpPr>
            <a:stCxn id="387" idx="4"/>
            <a:endCxn id="405" idx="0"/>
          </p:cNvCxnSpPr>
          <p:nvPr/>
        </p:nvCxnSpPr>
        <p:spPr>
          <a:xfrm flipH="1">
            <a:off x="9010916" y="4658617"/>
            <a:ext cx="6632" cy="1270898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Straight Connector 436"/>
          <p:cNvCxnSpPr>
            <a:stCxn id="16" idx="4"/>
            <a:endCxn id="406" idx="0"/>
          </p:cNvCxnSpPr>
          <p:nvPr/>
        </p:nvCxnSpPr>
        <p:spPr>
          <a:xfrm>
            <a:off x="8525913" y="5889353"/>
            <a:ext cx="86478" cy="433718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0" name="Oval 439"/>
          <p:cNvSpPr/>
          <p:nvPr/>
        </p:nvSpPr>
        <p:spPr>
          <a:xfrm>
            <a:off x="9386325" y="5653943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41" name="Straight Connector 440"/>
          <p:cNvCxnSpPr>
            <a:stCxn id="440" idx="3"/>
            <a:endCxn id="400" idx="0"/>
          </p:cNvCxnSpPr>
          <p:nvPr/>
        </p:nvCxnSpPr>
        <p:spPr>
          <a:xfrm flipH="1">
            <a:off x="9293723" y="5774145"/>
            <a:ext cx="108177" cy="81080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Straight Connector 445"/>
          <p:cNvCxnSpPr>
            <a:stCxn id="15" idx="6"/>
            <a:endCxn id="440" idx="1"/>
          </p:cNvCxnSpPr>
          <p:nvPr/>
        </p:nvCxnSpPr>
        <p:spPr>
          <a:xfrm>
            <a:off x="8311948" y="5404035"/>
            <a:ext cx="1089953" cy="270531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9" name="Oval 448"/>
          <p:cNvSpPr/>
          <p:nvPr/>
        </p:nvSpPr>
        <p:spPr>
          <a:xfrm>
            <a:off x="10092267" y="5376244"/>
            <a:ext cx="220415" cy="21068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50" name="Straight Connector 449"/>
          <p:cNvCxnSpPr>
            <a:stCxn id="440" idx="6"/>
            <a:endCxn id="449" idx="2"/>
          </p:cNvCxnSpPr>
          <p:nvPr/>
        </p:nvCxnSpPr>
        <p:spPr>
          <a:xfrm flipV="1">
            <a:off x="9492677" y="5481588"/>
            <a:ext cx="599590" cy="242768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5" name="Oval 454"/>
          <p:cNvSpPr/>
          <p:nvPr/>
        </p:nvSpPr>
        <p:spPr>
          <a:xfrm>
            <a:off x="10315290" y="5042554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56" name="Straight Connector 455"/>
          <p:cNvCxnSpPr>
            <a:stCxn id="449" idx="0"/>
            <a:endCxn id="455" idx="3"/>
          </p:cNvCxnSpPr>
          <p:nvPr/>
        </p:nvCxnSpPr>
        <p:spPr>
          <a:xfrm flipV="1">
            <a:off x="10202475" y="5137597"/>
            <a:ext cx="128390" cy="23864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9" name="Oval 458"/>
          <p:cNvSpPr/>
          <p:nvPr/>
        </p:nvSpPr>
        <p:spPr>
          <a:xfrm>
            <a:off x="10150578" y="5924010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60" name="Straight Connector 459"/>
          <p:cNvCxnSpPr>
            <a:stCxn id="449" idx="4"/>
            <a:endCxn id="459" idx="0"/>
          </p:cNvCxnSpPr>
          <p:nvPr/>
        </p:nvCxnSpPr>
        <p:spPr>
          <a:xfrm>
            <a:off x="10202475" y="5586933"/>
            <a:ext cx="1279" cy="33707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/>
          <p:cNvCxnSpPr>
            <a:stCxn id="449" idx="1"/>
            <a:endCxn id="473" idx="5"/>
          </p:cNvCxnSpPr>
          <p:nvPr/>
        </p:nvCxnSpPr>
        <p:spPr>
          <a:xfrm flipH="1" flipV="1">
            <a:off x="9903597" y="5141063"/>
            <a:ext cx="220949" cy="266035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3" name="Oval 472"/>
          <p:cNvSpPr/>
          <p:nvPr/>
        </p:nvSpPr>
        <p:spPr>
          <a:xfrm>
            <a:off x="9812820" y="5046021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131" name="Title 2"/>
          <p:cNvSpPr txBox="1">
            <a:spLocks/>
          </p:cNvSpPr>
          <p:nvPr/>
        </p:nvSpPr>
        <p:spPr>
          <a:xfrm>
            <a:off x="264600" y="1536700"/>
            <a:ext cx="13004800" cy="72390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>
            <a:normAutofit fontScale="90000" lnSpcReduction="10000"/>
          </a:bodyPr>
          <a:lstStyle>
            <a:lvl1pPr marL="0" marR="0" indent="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1pPr>
            <a:lvl2pPr marL="0" marR="0" indent="228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2pPr>
            <a:lvl3pPr marL="0" marR="0" indent="457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3pPr>
            <a:lvl4pPr marL="0" marR="0" indent="685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4pPr>
            <a:lvl5pPr marL="0" marR="0" indent="9144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5pPr>
            <a:lvl6pPr marL="0" marR="0" indent="11430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6pPr>
            <a:lvl7pPr marL="0" marR="0" indent="1371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7pPr>
            <a:lvl8pPr marL="0" marR="0" indent="1600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8pPr>
            <a:lvl9pPr marL="0" marR="0" indent="1828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9pPr>
          </a:lstStyle>
          <a:p>
            <a:r>
              <a:rPr lang="en-US" b="1" dirty="0" smtClean="0"/>
              <a:t>Reducing Controversy by Connecting Opposing Views </a:t>
            </a:r>
            <a:endParaRPr lang="en-US" dirty="0"/>
          </a:p>
        </p:txBody>
      </p:sp>
      <p:sp>
        <p:nvSpPr>
          <p:cNvPr id="453" name="Freeform 452"/>
          <p:cNvSpPr/>
          <p:nvPr/>
        </p:nvSpPr>
        <p:spPr>
          <a:xfrm>
            <a:off x="2498038" y="2746178"/>
            <a:ext cx="6587005" cy="1929130"/>
          </a:xfrm>
          <a:custGeom>
            <a:avLst/>
            <a:gdLst>
              <a:gd name="connsiteX0" fmla="*/ 6587005 w 6587005"/>
              <a:gd name="connsiteY0" fmla="*/ 1566270 h 1929130"/>
              <a:gd name="connsiteX1" fmla="*/ 4061056 w 6587005"/>
              <a:gd name="connsiteY1" fmla="*/ 3182 h 1929130"/>
              <a:gd name="connsiteX2" fmla="*/ 0 w 6587005"/>
              <a:gd name="connsiteY2" fmla="*/ 1929130 h 1929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87005" h="1929130">
                <a:moveTo>
                  <a:pt x="6587005" y="1566270"/>
                </a:moveTo>
                <a:cubicBezTo>
                  <a:pt x="5872947" y="754487"/>
                  <a:pt x="5158890" y="-57295"/>
                  <a:pt x="4061056" y="3182"/>
                </a:cubicBezTo>
                <a:cubicBezTo>
                  <a:pt x="2963222" y="63659"/>
                  <a:pt x="0" y="1929130"/>
                  <a:pt x="0" y="1929130"/>
                </a:cubicBezTo>
              </a:path>
            </a:pathLst>
          </a:custGeom>
          <a:ln w="38100" cmpd="sng">
            <a:solidFill>
              <a:srgbClr val="FDCB56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41" name="Freeform 140"/>
          <p:cNvSpPr/>
          <p:nvPr/>
        </p:nvSpPr>
        <p:spPr>
          <a:xfrm flipV="1">
            <a:off x="3200263" y="6985261"/>
            <a:ext cx="6362820" cy="592923"/>
          </a:xfrm>
          <a:custGeom>
            <a:avLst/>
            <a:gdLst>
              <a:gd name="connsiteX0" fmla="*/ 6587005 w 6587005"/>
              <a:gd name="connsiteY0" fmla="*/ 1566270 h 1929130"/>
              <a:gd name="connsiteX1" fmla="*/ 4061056 w 6587005"/>
              <a:gd name="connsiteY1" fmla="*/ 3182 h 1929130"/>
              <a:gd name="connsiteX2" fmla="*/ 0 w 6587005"/>
              <a:gd name="connsiteY2" fmla="*/ 1929130 h 1929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87005" h="1929130">
                <a:moveTo>
                  <a:pt x="6587005" y="1566270"/>
                </a:moveTo>
                <a:cubicBezTo>
                  <a:pt x="5872947" y="754487"/>
                  <a:pt x="5158890" y="-57295"/>
                  <a:pt x="4061056" y="3182"/>
                </a:cubicBezTo>
                <a:cubicBezTo>
                  <a:pt x="2963222" y="63659"/>
                  <a:pt x="0" y="1929130"/>
                  <a:pt x="0" y="1929130"/>
                </a:cubicBezTo>
              </a:path>
            </a:pathLst>
          </a:custGeom>
          <a:noFill/>
          <a:ln w="28575" cmpd="sng">
            <a:solidFill>
              <a:schemeClr val="accent4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" name="Freeform 1"/>
          <p:cNvSpPr/>
          <p:nvPr/>
        </p:nvSpPr>
        <p:spPr>
          <a:xfrm>
            <a:off x="3364157" y="4547268"/>
            <a:ext cx="6002531" cy="1127298"/>
          </a:xfrm>
          <a:custGeom>
            <a:avLst/>
            <a:gdLst>
              <a:gd name="connsiteX0" fmla="*/ 0 w 6377170"/>
              <a:gd name="connsiteY0" fmla="*/ 1031561 h 1534551"/>
              <a:gd name="connsiteX1" fmla="*/ 2767845 w 6377170"/>
              <a:gd name="connsiteY1" fmla="*/ 5724 h 1534551"/>
              <a:gd name="connsiteX2" fmla="*/ 6138103 w 6377170"/>
              <a:gd name="connsiteY2" fmla="*/ 1438640 h 1534551"/>
              <a:gd name="connsiteX3" fmla="*/ 6105540 w 6377170"/>
              <a:gd name="connsiteY3" fmla="*/ 1406074 h 1534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7170" h="1534551">
                <a:moveTo>
                  <a:pt x="0" y="1031561"/>
                </a:moveTo>
                <a:cubicBezTo>
                  <a:pt x="872414" y="484719"/>
                  <a:pt x="1744828" y="-62123"/>
                  <a:pt x="2767845" y="5724"/>
                </a:cubicBezTo>
                <a:cubicBezTo>
                  <a:pt x="3790862" y="73571"/>
                  <a:pt x="5581821" y="1205248"/>
                  <a:pt x="6138103" y="1438640"/>
                </a:cubicBezTo>
                <a:cubicBezTo>
                  <a:pt x="6694385" y="1672032"/>
                  <a:pt x="6105540" y="1406074"/>
                  <a:pt x="6105540" y="1406074"/>
                </a:cubicBezTo>
              </a:path>
            </a:pathLst>
          </a:custGeom>
          <a:ln w="38100" cmpd="sng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0793954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3" grpId="1" animBg="1"/>
      <p:bldP spid="141" grpId="2" animBg="1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04031"/>
            <a:ext cx="11176000" cy="410369"/>
          </a:xfrm>
        </p:spPr>
        <p:txBody>
          <a:bodyPr/>
          <a:lstStyle/>
          <a:p>
            <a:r>
              <a:rPr lang="en-US" dirty="0"/>
              <a:t>Reducing controversy by connecting opposing </a:t>
            </a:r>
            <a:r>
              <a:rPr lang="en-US" dirty="0" smtClean="0"/>
              <a:t>views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Greedy</a:t>
            </a:r>
          </a:p>
          <a:p>
            <a:pPr lvl="1"/>
            <a:r>
              <a:rPr lang="en-US" sz="3600" i="1" dirty="0" smtClean="0"/>
              <a:t>Look for all pairs of nodes</a:t>
            </a:r>
          </a:p>
          <a:p>
            <a:pPr lvl="1"/>
            <a:r>
              <a:rPr lang="en-US" sz="3600" i="1" dirty="0" smtClean="0"/>
              <a:t>Find the k pairs that give the highest </a:t>
            </a:r>
            <a:r>
              <a:rPr lang="en-US" sz="3600" i="1" dirty="0" smtClean="0"/>
              <a:t>reduction in the polarization score</a:t>
            </a:r>
            <a:endParaRPr lang="en-US" sz="3600" i="1" dirty="0" smtClean="0"/>
          </a:p>
          <a:p>
            <a:pPr lvl="1"/>
            <a:r>
              <a:rPr lang="en-US" sz="3600" i="1" dirty="0" smtClean="0"/>
              <a:t>O</a:t>
            </a:r>
            <a:r>
              <a:rPr lang="en-US" sz="3600" dirty="0"/>
              <a:t>(n</a:t>
            </a:r>
            <a:r>
              <a:rPr lang="en-US" sz="3600" baseline="30000" dirty="0"/>
              <a:t>2</a:t>
            </a:r>
            <a:r>
              <a:rPr lang="en-US" sz="3600" dirty="0" smtClean="0"/>
              <a:t>), n: number of nodes</a:t>
            </a:r>
            <a:endParaRPr lang="en-US" sz="3600" dirty="0"/>
          </a:p>
          <a:p>
            <a:endParaRPr lang="en-US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264600" y="1536700"/>
            <a:ext cx="13004800" cy="72390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>
            <a:normAutofit fontScale="90000" lnSpcReduction="10000"/>
          </a:bodyPr>
          <a:lstStyle>
            <a:lvl1pPr marL="0" marR="0" indent="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1pPr>
            <a:lvl2pPr marL="0" marR="0" indent="228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2pPr>
            <a:lvl3pPr marL="0" marR="0" indent="457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3pPr>
            <a:lvl4pPr marL="0" marR="0" indent="685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4pPr>
            <a:lvl5pPr marL="0" marR="0" indent="9144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5pPr>
            <a:lvl6pPr marL="0" marR="0" indent="11430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6pPr>
            <a:lvl7pPr marL="0" marR="0" indent="1371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7pPr>
            <a:lvl8pPr marL="0" marR="0" indent="1600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8pPr>
            <a:lvl9pPr marL="0" marR="0" indent="1828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9pPr>
          </a:lstStyle>
          <a:p>
            <a:r>
              <a:rPr lang="en-US" dirty="0" smtClean="0"/>
              <a:t>Algorithms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9350287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6400" y="504031"/>
            <a:ext cx="11176000" cy="410369"/>
          </a:xfrm>
          <a:ln>
            <a:solidFill>
              <a:schemeClr val="bg1"/>
            </a:solidFill>
          </a:ln>
        </p:spPr>
        <p:txBody>
          <a:bodyPr/>
          <a:lstStyle/>
          <a:p>
            <a:r>
              <a:rPr lang="en-US" dirty="0"/>
              <a:t>Reducing controversy by connecting opposing views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733980" y="2779225"/>
            <a:ext cx="8841892" cy="4557057"/>
            <a:chOff x="4249271" y="1863749"/>
            <a:chExt cx="3801035" cy="1874531"/>
          </a:xfrm>
        </p:grpSpPr>
        <p:sp>
          <p:nvSpPr>
            <p:cNvPr id="5" name="Oval 4"/>
            <p:cNvSpPr/>
            <p:nvPr/>
          </p:nvSpPr>
          <p:spPr>
            <a:xfrm>
              <a:off x="4249271" y="2241175"/>
              <a:ext cx="1497105" cy="149710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6553200" y="2241176"/>
              <a:ext cx="1497106" cy="149710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>
              <a:stCxn id="6" idx="7"/>
              <a:endCxn id="7" idx="3"/>
            </p:cNvCxnSpPr>
            <p:nvPr/>
          </p:nvCxnSpPr>
          <p:spPr>
            <a:xfrm>
              <a:off x="5527130" y="2460421"/>
              <a:ext cx="1245316" cy="105861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>
              <a:stCxn id="6" idx="5"/>
              <a:endCxn id="7" idx="1"/>
            </p:cNvCxnSpPr>
            <p:nvPr/>
          </p:nvCxnSpPr>
          <p:spPr>
            <a:xfrm flipV="1">
              <a:off x="5527130" y="2460422"/>
              <a:ext cx="1245316" cy="1058612"/>
            </a:xfrm>
            <a:prstGeom prst="line">
              <a:avLst/>
            </a:prstGeom>
            <a:ln>
              <a:solidFill>
                <a:srgbClr val="3F96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4731317" y="1864662"/>
              <a:ext cx="504071" cy="16458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accent2"/>
                  </a:solidFill>
                </a:rPr>
                <a:t>Side 1</a:t>
              </a:r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049717" y="1863749"/>
              <a:ext cx="504071" cy="16458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accent5"/>
                  </a:solidFill>
                </a:rPr>
                <a:t>Side 2</a:t>
              </a:r>
              <a:endParaRPr lang="en-US" b="1" dirty="0">
                <a:solidFill>
                  <a:schemeClr val="accent5"/>
                </a:solidFill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4916463" y="2593532"/>
              <a:ext cx="527938" cy="475569"/>
              <a:chOff x="4704581" y="2592767"/>
              <a:chExt cx="527938" cy="475569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4921622" y="2792502"/>
                <a:ext cx="152401" cy="152400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143144" y="301040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186800" y="2781422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819252" y="301040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5065554" y="2624506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835127" y="2721434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63943" y="259276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4704581" y="272832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/>
              <p:cNvCxnSpPr>
                <a:stCxn id="37" idx="1"/>
                <a:endCxn id="38" idx="5"/>
              </p:cNvCxnSpPr>
              <p:nvPr/>
            </p:nvCxnSpPr>
            <p:spPr>
              <a:xfrm flipH="1" flipV="1">
                <a:off x="4802967" y="2642212"/>
                <a:ext cx="38855" cy="8770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>
                <a:stCxn id="39" idx="6"/>
                <a:endCxn id="37" idx="2"/>
              </p:cNvCxnSpPr>
              <p:nvPr/>
            </p:nvCxnSpPr>
            <p:spPr>
              <a:xfrm flipV="1">
                <a:off x="4750300" y="2750399"/>
                <a:ext cx="84827" cy="689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stCxn id="31" idx="1"/>
                <a:endCxn id="37" idx="5"/>
              </p:cNvCxnSpPr>
              <p:nvPr/>
            </p:nvCxnSpPr>
            <p:spPr>
              <a:xfrm flipH="1" flipV="1">
                <a:off x="4874151" y="2770879"/>
                <a:ext cx="69790" cy="43941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stCxn id="31" idx="7"/>
                <a:endCxn id="36" idx="4"/>
              </p:cNvCxnSpPr>
              <p:nvPr/>
            </p:nvCxnSpPr>
            <p:spPr>
              <a:xfrm flipV="1">
                <a:off x="5051704" y="2682435"/>
                <a:ext cx="36710" cy="13238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>
                <a:stCxn id="31" idx="7"/>
                <a:endCxn id="33" idx="2"/>
              </p:cNvCxnSpPr>
              <p:nvPr/>
            </p:nvCxnSpPr>
            <p:spPr>
              <a:xfrm flipV="1">
                <a:off x="5051704" y="2810387"/>
                <a:ext cx="135096" cy="443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>
                <a:stCxn id="31" idx="5"/>
                <a:endCxn id="32" idx="1"/>
              </p:cNvCxnSpPr>
              <p:nvPr/>
            </p:nvCxnSpPr>
            <p:spPr>
              <a:xfrm>
                <a:off x="5051704" y="2922584"/>
                <a:ext cx="98135" cy="96307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>
                <a:stCxn id="31" idx="3"/>
                <a:endCxn id="34" idx="7"/>
              </p:cNvCxnSpPr>
              <p:nvPr/>
            </p:nvCxnSpPr>
            <p:spPr>
              <a:xfrm flipH="1">
                <a:off x="4858276" y="2922584"/>
                <a:ext cx="85665" cy="96307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/>
            <p:cNvGrpSpPr/>
            <p:nvPr/>
          </p:nvGrpSpPr>
          <p:grpSpPr>
            <a:xfrm>
              <a:off x="6707628" y="2667521"/>
              <a:ext cx="527938" cy="475569"/>
              <a:chOff x="4457059" y="2478830"/>
              <a:chExt cx="527938" cy="475569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15" name="Oval 14"/>
              <p:cNvSpPr/>
              <p:nvPr/>
            </p:nvSpPr>
            <p:spPr>
              <a:xfrm>
                <a:off x="4674100" y="2678565"/>
                <a:ext cx="152401" cy="152400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4895622" y="289647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4939278" y="2667485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4571730" y="289647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4818032" y="2510569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4587605" y="2607497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4516421" y="247883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457059" y="261439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Connector 22"/>
              <p:cNvCxnSpPr/>
              <p:nvPr/>
            </p:nvCxnSpPr>
            <p:spPr>
              <a:xfrm flipH="1" flipV="1">
                <a:off x="4555445" y="2528275"/>
                <a:ext cx="38855" cy="87706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 flipV="1">
                <a:off x="4502778" y="2636462"/>
                <a:ext cx="84827" cy="6893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 flipH="1" flipV="1">
                <a:off x="4626629" y="2656942"/>
                <a:ext cx="69790" cy="43941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 flipV="1">
                <a:off x="4804182" y="2568498"/>
                <a:ext cx="36710" cy="132385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>
                <a:stCxn id="15" idx="6"/>
                <a:endCxn id="17" idx="3"/>
              </p:cNvCxnSpPr>
              <p:nvPr/>
            </p:nvCxnSpPr>
            <p:spPr>
              <a:xfrm flipV="1">
                <a:off x="4826501" y="2716930"/>
                <a:ext cx="119473" cy="37835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4804182" y="2808647"/>
                <a:ext cx="98135" cy="96307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 flipH="1">
                <a:off x="4610754" y="2808647"/>
                <a:ext cx="85665" cy="96307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Oval 54"/>
          <p:cNvSpPr/>
          <p:nvPr/>
        </p:nvSpPr>
        <p:spPr>
          <a:xfrm>
            <a:off x="3257806" y="5305831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>
            <a:stCxn id="30" idx="2"/>
          </p:cNvCxnSpPr>
          <p:nvPr/>
        </p:nvCxnSpPr>
        <p:spPr>
          <a:xfrm flipH="1">
            <a:off x="3342997" y="5224166"/>
            <a:ext cx="447866" cy="1309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>
            <a:off x="2260432" y="4691962"/>
            <a:ext cx="278548" cy="29217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654583" y="5184262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62"/>
          <p:cNvCxnSpPr>
            <a:stCxn id="62" idx="5"/>
          </p:cNvCxnSpPr>
          <p:nvPr/>
        </p:nvCxnSpPr>
        <p:spPr>
          <a:xfrm>
            <a:off x="2441878" y="4970759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4522911" y="5783183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5" name="Straight Connector 64"/>
          <p:cNvCxnSpPr>
            <a:stCxn id="64" idx="5"/>
          </p:cNvCxnSpPr>
          <p:nvPr/>
        </p:nvCxnSpPr>
        <p:spPr>
          <a:xfrm>
            <a:off x="4310206" y="5569680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4739658" y="5999930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/>
          <p:cNvCxnSpPr>
            <a:stCxn id="66" idx="5"/>
          </p:cNvCxnSpPr>
          <p:nvPr/>
        </p:nvCxnSpPr>
        <p:spPr>
          <a:xfrm>
            <a:off x="4526953" y="5786426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2041943" y="516624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>
            <a:stCxn id="61" idx="3"/>
            <a:endCxn id="68" idx="7"/>
          </p:cNvCxnSpPr>
          <p:nvPr/>
        </p:nvCxnSpPr>
        <p:spPr>
          <a:xfrm flipH="1">
            <a:off x="2132719" y="4941345"/>
            <a:ext cx="168505" cy="24552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72"/>
          <p:cNvSpPr/>
          <p:nvPr/>
        </p:nvSpPr>
        <p:spPr>
          <a:xfrm>
            <a:off x="2855305" y="4818911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>
            <a:stCxn id="61" idx="6"/>
          </p:cNvCxnSpPr>
          <p:nvPr/>
        </p:nvCxnSpPr>
        <p:spPr>
          <a:xfrm>
            <a:off x="2538980" y="4838048"/>
            <a:ext cx="316325" cy="426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/>
          <p:cNvSpPr/>
          <p:nvPr/>
        </p:nvSpPr>
        <p:spPr>
          <a:xfrm>
            <a:off x="2277037" y="4303637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>
            <a:stCxn id="61" idx="0"/>
            <a:endCxn id="80" idx="4"/>
          </p:cNvCxnSpPr>
          <p:nvPr/>
        </p:nvCxnSpPr>
        <p:spPr>
          <a:xfrm flipH="1" flipV="1">
            <a:off x="2330213" y="4444464"/>
            <a:ext cx="69493" cy="24749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>
            <a:off x="2399706" y="5929515"/>
            <a:ext cx="302844" cy="33446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2168587" y="649010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3" name="Straight Connector 92"/>
          <p:cNvCxnSpPr>
            <a:stCxn id="91" idx="3"/>
            <a:endCxn id="92" idx="7"/>
          </p:cNvCxnSpPr>
          <p:nvPr/>
        </p:nvCxnSpPr>
        <p:spPr>
          <a:xfrm flipH="1">
            <a:off x="2259363" y="6214995"/>
            <a:ext cx="184693" cy="2957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Oval 93"/>
          <p:cNvSpPr/>
          <p:nvPr/>
        </p:nvSpPr>
        <p:spPr>
          <a:xfrm>
            <a:off x="2026368" y="6063187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5" name="Straight Connector 94"/>
          <p:cNvCxnSpPr>
            <a:stCxn id="91" idx="2"/>
            <a:endCxn id="94" idx="6"/>
          </p:cNvCxnSpPr>
          <p:nvPr/>
        </p:nvCxnSpPr>
        <p:spPr>
          <a:xfrm flipH="1">
            <a:off x="2132719" y="6096745"/>
            <a:ext cx="266987" cy="368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3003136" y="604906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7" name="Straight Connector 96"/>
          <p:cNvCxnSpPr>
            <a:stCxn id="91" idx="6"/>
            <a:endCxn id="96" idx="2"/>
          </p:cNvCxnSpPr>
          <p:nvPr/>
        </p:nvCxnSpPr>
        <p:spPr>
          <a:xfrm>
            <a:off x="2702549" y="6096746"/>
            <a:ext cx="300587" cy="227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Oval 97"/>
          <p:cNvSpPr/>
          <p:nvPr/>
        </p:nvSpPr>
        <p:spPr>
          <a:xfrm>
            <a:off x="2441877" y="560609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>
            <a:stCxn id="91" idx="0"/>
            <a:endCxn id="98" idx="4"/>
          </p:cNvCxnSpPr>
          <p:nvPr/>
        </p:nvCxnSpPr>
        <p:spPr>
          <a:xfrm flipH="1" flipV="1">
            <a:off x="2495053" y="5746923"/>
            <a:ext cx="56075" cy="1825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Oval 99"/>
          <p:cNvSpPr/>
          <p:nvPr/>
        </p:nvSpPr>
        <p:spPr>
          <a:xfrm>
            <a:off x="3342998" y="6376728"/>
            <a:ext cx="263525" cy="26757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3722128" y="6844435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2" name="Straight Connector 101"/>
          <p:cNvCxnSpPr>
            <a:stCxn id="101" idx="5"/>
          </p:cNvCxnSpPr>
          <p:nvPr/>
        </p:nvCxnSpPr>
        <p:spPr>
          <a:xfrm>
            <a:off x="3509422" y="6630932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3109487" y="6826418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4" name="Straight Connector 103"/>
          <p:cNvCxnSpPr>
            <a:stCxn id="100" idx="2"/>
            <a:endCxn id="103" idx="7"/>
          </p:cNvCxnSpPr>
          <p:nvPr/>
        </p:nvCxnSpPr>
        <p:spPr>
          <a:xfrm flipH="1">
            <a:off x="3200263" y="6510517"/>
            <a:ext cx="142734" cy="3365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val 104"/>
          <p:cNvSpPr/>
          <p:nvPr/>
        </p:nvSpPr>
        <p:spPr>
          <a:xfrm>
            <a:off x="3922849" y="6479083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6" name="Straight Connector 105"/>
          <p:cNvCxnSpPr>
            <a:stCxn id="100" idx="6"/>
          </p:cNvCxnSpPr>
          <p:nvPr/>
        </p:nvCxnSpPr>
        <p:spPr>
          <a:xfrm>
            <a:off x="3606523" y="6510516"/>
            <a:ext cx="316326" cy="3034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Oval 106"/>
          <p:cNvSpPr/>
          <p:nvPr/>
        </p:nvSpPr>
        <p:spPr>
          <a:xfrm>
            <a:off x="3508929" y="6015694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8" name="Straight Connector 107"/>
          <p:cNvCxnSpPr>
            <a:stCxn id="100" idx="0"/>
            <a:endCxn id="107" idx="4"/>
          </p:cNvCxnSpPr>
          <p:nvPr/>
        </p:nvCxnSpPr>
        <p:spPr>
          <a:xfrm flipV="1">
            <a:off x="3474761" y="6156520"/>
            <a:ext cx="87344" cy="2202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stCxn id="91" idx="5"/>
            <a:endCxn id="127" idx="1"/>
          </p:cNvCxnSpPr>
          <p:nvPr/>
        </p:nvCxnSpPr>
        <p:spPr>
          <a:xfrm>
            <a:off x="2658199" y="6214994"/>
            <a:ext cx="159505" cy="2497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Oval 126"/>
          <p:cNvSpPr/>
          <p:nvPr/>
        </p:nvSpPr>
        <p:spPr>
          <a:xfrm>
            <a:off x="2802129" y="6444125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49" name="Straight Connector 148"/>
          <p:cNvCxnSpPr>
            <a:stCxn id="98" idx="0"/>
            <a:endCxn id="62" idx="3"/>
          </p:cNvCxnSpPr>
          <p:nvPr/>
        </p:nvCxnSpPr>
        <p:spPr>
          <a:xfrm flipV="1">
            <a:off x="2495054" y="5304465"/>
            <a:ext cx="175105" cy="3016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>
            <a:stCxn id="98" idx="1"/>
            <a:endCxn id="61" idx="3"/>
          </p:cNvCxnSpPr>
          <p:nvPr/>
        </p:nvCxnSpPr>
        <p:spPr>
          <a:xfrm flipH="1" flipV="1">
            <a:off x="2301224" y="4941345"/>
            <a:ext cx="156228" cy="6853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91" idx="7"/>
            <a:endCxn id="30" idx="2"/>
          </p:cNvCxnSpPr>
          <p:nvPr/>
        </p:nvCxnSpPr>
        <p:spPr>
          <a:xfrm flipV="1">
            <a:off x="2658199" y="5224165"/>
            <a:ext cx="1132665" cy="7543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62" idx="5"/>
            <a:endCxn id="55" idx="2"/>
          </p:cNvCxnSpPr>
          <p:nvPr/>
        </p:nvCxnSpPr>
        <p:spPr>
          <a:xfrm>
            <a:off x="2745359" y="5304465"/>
            <a:ext cx="512447" cy="717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>
            <a:stCxn id="91" idx="7"/>
            <a:endCxn id="33" idx="2"/>
          </p:cNvCxnSpPr>
          <p:nvPr/>
        </p:nvCxnSpPr>
        <p:spPr>
          <a:xfrm flipV="1">
            <a:off x="2658199" y="5639070"/>
            <a:ext cx="894534" cy="3394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>
            <a:stCxn id="100" idx="7"/>
            <a:endCxn id="31" idx="2"/>
          </p:cNvCxnSpPr>
          <p:nvPr/>
        </p:nvCxnSpPr>
        <p:spPr>
          <a:xfrm flipV="1">
            <a:off x="3567931" y="5639070"/>
            <a:ext cx="738234" cy="7768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>
            <a:endCxn id="30" idx="4"/>
          </p:cNvCxnSpPr>
          <p:nvPr/>
        </p:nvCxnSpPr>
        <p:spPr>
          <a:xfrm flipV="1">
            <a:off x="3605236" y="5409409"/>
            <a:ext cx="362884" cy="5927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>
            <a:stCxn id="100" idx="1"/>
            <a:endCxn id="91" idx="5"/>
          </p:cNvCxnSpPr>
          <p:nvPr/>
        </p:nvCxnSpPr>
        <p:spPr>
          <a:xfrm flipH="1" flipV="1">
            <a:off x="2658199" y="6214995"/>
            <a:ext cx="723391" cy="2009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Oval 214"/>
          <p:cNvSpPr/>
          <p:nvPr/>
        </p:nvSpPr>
        <p:spPr>
          <a:xfrm>
            <a:off x="4846009" y="5120309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216" name="Straight Connector 215"/>
          <p:cNvCxnSpPr>
            <a:stCxn id="32" idx="6"/>
            <a:endCxn id="215" idx="2"/>
          </p:cNvCxnSpPr>
          <p:nvPr/>
        </p:nvCxnSpPr>
        <p:spPr>
          <a:xfrm>
            <a:off x="4514067" y="5082398"/>
            <a:ext cx="331942" cy="108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Oval 216"/>
          <p:cNvSpPr/>
          <p:nvPr/>
        </p:nvSpPr>
        <p:spPr>
          <a:xfrm>
            <a:off x="5056688" y="5425360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218" name="Straight Connector 217"/>
          <p:cNvCxnSpPr>
            <a:stCxn id="215" idx="5"/>
            <a:endCxn id="217" idx="1"/>
          </p:cNvCxnSpPr>
          <p:nvPr/>
        </p:nvCxnSpPr>
        <p:spPr>
          <a:xfrm>
            <a:off x="4936785" y="5240512"/>
            <a:ext cx="135478" cy="2054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7" name="Oval 386"/>
          <p:cNvSpPr/>
          <p:nvPr/>
        </p:nvSpPr>
        <p:spPr>
          <a:xfrm>
            <a:off x="8866251" y="4342382"/>
            <a:ext cx="302592" cy="31623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88" name="Oval 387"/>
          <p:cNvSpPr/>
          <p:nvPr/>
        </p:nvSpPr>
        <p:spPr>
          <a:xfrm>
            <a:off x="9329634" y="4817864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89" name="Oval 388"/>
          <p:cNvSpPr/>
          <p:nvPr/>
        </p:nvSpPr>
        <p:spPr>
          <a:xfrm>
            <a:off x="9431185" y="4261192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90" name="Oval 389"/>
          <p:cNvSpPr/>
          <p:nvPr/>
        </p:nvSpPr>
        <p:spPr>
          <a:xfrm>
            <a:off x="8576202" y="4817864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91" name="Oval 390"/>
          <p:cNvSpPr/>
          <p:nvPr/>
        </p:nvSpPr>
        <p:spPr>
          <a:xfrm>
            <a:off x="8613130" y="4115359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93" name="Oval 392"/>
          <p:cNvSpPr/>
          <p:nvPr/>
        </p:nvSpPr>
        <p:spPr>
          <a:xfrm>
            <a:off x="8309457" y="4132115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395" name="Straight Connector 394"/>
          <p:cNvCxnSpPr/>
          <p:nvPr/>
        </p:nvCxnSpPr>
        <p:spPr>
          <a:xfrm flipV="1">
            <a:off x="8415809" y="4185772"/>
            <a:ext cx="197323" cy="1675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Connector 395"/>
          <p:cNvCxnSpPr>
            <a:stCxn id="387" idx="1"/>
          </p:cNvCxnSpPr>
          <p:nvPr/>
        </p:nvCxnSpPr>
        <p:spPr>
          <a:xfrm flipH="1" flipV="1">
            <a:off x="8703908" y="4235562"/>
            <a:ext cx="206657" cy="153132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Connector 396"/>
          <p:cNvCxnSpPr>
            <a:stCxn id="387" idx="7"/>
          </p:cNvCxnSpPr>
          <p:nvPr/>
        </p:nvCxnSpPr>
        <p:spPr>
          <a:xfrm flipV="1">
            <a:off x="9124531" y="4331607"/>
            <a:ext cx="306655" cy="5708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Connector 397"/>
          <p:cNvCxnSpPr/>
          <p:nvPr/>
        </p:nvCxnSpPr>
        <p:spPr>
          <a:xfrm>
            <a:off x="9116929" y="4604361"/>
            <a:ext cx="228279" cy="23412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/>
          <p:cNvCxnSpPr>
            <a:stCxn id="387" idx="3"/>
          </p:cNvCxnSpPr>
          <p:nvPr/>
        </p:nvCxnSpPr>
        <p:spPr>
          <a:xfrm flipH="1">
            <a:off x="8666981" y="4612305"/>
            <a:ext cx="243584" cy="226182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Oval 399"/>
          <p:cNvSpPr/>
          <p:nvPr/>
        </p:nvSpPr>
        <p:spPr>
          <a:xfrm>
            <a:off x="9168844" y="6584951"/>
            <a:ext cx="249758" cy="26462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1" name="Oval 400"/>
          <p:cNvSpPr/>
          <p:nvPr/>
        </p:nvSpPr>
        <p:spPr>
          <a:xfrm>
            <a:off x="9563083" y="6938406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2" name="Oval 401"/>
          <p:cNvSpPr/>
          <p:nvPr/>
        </p:nvSpPr>
        <p:spPr>
          <a:xfrm>
            <a:off x="9680943" y="6452148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3" name="Oval 402"/>
          <p:cNvSpPr/>
          <p:nvPr/>
        </p:nvSpPr>
        <p:spPr>
          <a:xfrm>
            <a:off x="8843794" y="6938514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4" name="Oval 403"/>
          <p:cNvSpPr/>
          <p:nvPr/>
        </p:nvSpPr>
        <p:spPr>
          <a:xfrm>
            <a:off x="8862888" y="6306315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5" name="Oval 404"/>
          <p:cNvSpPr/>
          <p:nvPr/>
        </p:nvSpPr>
        <p:spPr>
          <a:xfrm>
            <a:off x="8957740" y="5929515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6" name="Oval 405"/>
          <p:cNvSpPr/>
          <p:nvPr/>
        </p:nvSpPr>
        <p:spPr>
          <a:xfrm>
            <a:off x="8559215" y="6323071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07" name="Straight Connector 406"/>
          <p:cNvCxnSpPr>
            <a:stCxn id="404" idx="7"/>
            <a:endCxn id="405" idx="4"/>
          </p:cNvCxnSpPr>
          <p:nvPr/>
        </p:nvCxnSpPr>
        <p:spPr>
          <a:xfrm flipV="1">
            <a:off x="8953664" y="6070342"/>
            <a:ext cx="57252" cy="25659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Straight Connector 407"/>
          <p:cNvCxnSpPr/>
          <p:nvPr/>
        </p:nvCxnSpPr>
        <p:spPr>
          <a:xfrm flipV="1">
            <a:off x="8665567" y="6376728"/>
            <a:ext cx="197323" cy="1675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/>
          <p:cNvCxnSpPr>
            <a:stCxn id="400" idx="1"/>
          </p:cNvCxnSpPr>
          <p:nvPr/>
        </p:nvCxnSpPr>
        <p:spPr>
          <a:xfrm flipH="1" flipV="1">
            <a:off x="8953666" y="6426518"/>
            <a:ext cx="251755" cy="19718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" name="Straight Connector 409"/>
          <p:cNvCxnSpPr>
            <a:stCxn id="400" idx="7"/>
          </p:cNvCxnSpPr>
          <p:nvPr/>
        </p:nvCxnSpPr>
        <p:spPr>
          <a:xfrm flipV="1">
            <a:off x="9382025" y="6522564"/>
            <a:ext cx="298918" cy="101141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Straight Connector 410"/>
          <p:cNvCxnSpPr>
            <a:endCxn id="401" idx="1"/>
          </p:cNvCxnSpPr>
          <p:nvPr/>
        </p:nvCxnSpPr>
        <p:spPr>
          <a:xfrm>
            <a:off x="9366687" y="6795317"/>
            <a:ext cx="211972" cy="163712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Straight Connector 411"/>
          <p:cNvCxnSpPr>
            <a:stCxn id="400" idx="3"/>
            <a:endCxn id="403" idx="7"/>
          </p:cNvCxnSpPr>
          <p:nvPr/>
        </p:nvCxnSpPr>
        <p:spPr>
          <a:xfrm flipH="1">
            <a:off x="8934572" y="6810821"/>
            <a:ext cx="270849" cy="14831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Oval 423"/>
          <p:cNvSpPr/>
          <p:nvPr/>
        </p:nvSpPr>
        <p:spPr>
          <a:xfrm>
            <a:off x="9734118" y="4547268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25" name="Straight Connector 424"/>
          <p:cNvCxnSpPr>
            <a:stCxn id="388" idx="7"/>
            <a:endCxn id="424" idx="3"/>
          </p:cNvCxnSpPr>
          <p:nvPr/>
        </p:nvCxnSpPr>
        <p:spPr>
          <a:xfrm flipV="1">
            <a:off x="9420411" y="4642310"/>
            <a:ext cx="329283" cy="19617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Straight Connector 427"/>
          <p:cNvCxnSpPr>
            <a:stCxn id="389" idx="5"/>
            <a:endCxn id="424" idx="1"/>
          </p:cNvCxnSpPr>
          <p:nvPr/>
        </p:nvCxnSpPr>
        <p:spPr>
          <a:xfrm>
            <a:off x="9521961" y="4381395"/>
            <a:ext cx="227732" cy="182180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Straight Connector 433"/>
          <p:cNvCxnSpPr>
            <a:stCxn id="387" idx="4"/>
            <a:endCxn id="405" idx="0"/>
          </p:cNvCxnSpPr>
          <p:nvPr/>
        </p:nvCxnSpPr>
        <p:spPr>
          <a:xfrm flipH="1">
            <a:off x="9010916" y="4658617"/>
            <a:ext cx="6632" cy="1270898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Straight Connector 436"/>
          <p:cNvCxnSpPr>
            <a:stCxn id="16" idx="4"/>
            <a:endCxn id="406" idx="0"/>
          </p:cNvCxnSpPr>
          <p:nvPr/>
        </p:nvCxnSpPr>
        <p:spPr>
          <a:xfrm>
            <a:off x="8525913" y="5889353"/>
            <a:ext cx="86478" cy="433718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0" name="Oval 439"/>
          <p:cNvSpPr/>
          <p:nvPr/>
        </p:nvSpPr>
        <p:spPr>
          <a:xfrm>
            <a:off x="9386325" y="5653943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41" name="Straight Connector 440"/>
          <p:cNvCxnSpPr>
            <a:stCxn id="440" idx="3"/>
            <a:endCxn id="400" idx="0"/>
          </p:cNvCxnSpPr>
          <p:nvPr/>
        </p:nvCxnSpPr>
        <p:spPr>
          <a:xfrm flipH="1">
            <a:off x="9293723" y="5774145"/>
            <a:ext cx="108177" cy="81080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Straight Connector 445"/>
          <p:cNvCxnSpPr>
            <a:stCxn id="15" idx="6"/>
            <a:endCxn id="440" idx="1"/>
          </p:cNvCxnSpPr>
          <p:nvPr/>
        </p:nvCxnSpPr>
        <p:spPr>
          <a:xfrm>
            <a:off x="8311948" y="5404035"/>
            <a:ext cx="1089953" cy="270531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9" name="Oval 448"/>
          <p:cNvSpPr/>
          <p:nvPr/>
        </p:nvSpPr>
        <p:spPr>
          <a:xfrm>
            <a:off x="10092267" y="5376244"/>
            <a:ext cx="220415" cy="21068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50" name="Straight Connector 449"/>
          <p:cNvCxnSpPr>
            <a:stCxn id="440" idx="6"/>
            <a:endCxn id="449" idx="2"/>
          </p:cNvCxnSpPr>
          <p:nvPr/>
        </p:nvCxnSpPr>
        <p:spPr>
          <a:xfrm flipV="1">
            <a:off x="9492677" y="5481588"/>
            <a:ext cx="599590" cy="242768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5" name="Oval 454"/>
          <p:cNvSpPr/>
          <p:nvPr/>
        </p:nvSpPr>
        <p:spPr>
          <a:xfrm>
            <a:off x="10315290" y="5042554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56" name="Straight Connector 455"/>
          <p:cNvCxnSpPr>
            <a:stCxn id="449" idx="0"/>
            <a:endCxn id="455" idx="3"/>
          </p:cNvCxnSpPr>
          <p:nvPr/>
        </p:nvCxnSpPr>
        <p:spPr>
          <a:xfrm flipV="1">
            <a:off x="10202475" y="5137597"/>
            <a:ext cx="128390" cy="23864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9" name="Oval 458"/>
          <p:cNvSpPr/>
          <p:nvPr/>
        </p:nvSpPr>
        <p:spPr>
          <a:xfrm>
            <a:off x="10150578" y="5924010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60" name="Straight Connector 459"/>
          <p:cNvCxnSpPr>
            <a:stCxn id="449" idx="4"/>
            <a:endCxn id="459" idx="0"/>
          </p:cNvCxnSpPr>
          <p:nvPr/>
        </p:nvCxnSpPr>
        <p:spPr>
          <a:xfrm>
            <a:off x="10202475" y="5586933"/>
            <a:ext cx="1279" cy="33707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/>
          <p:cNvCxnSpPr>
            <a:stCxn id="449" idx="1"/>
            <a:endCxn id="473" idx="5"/>
          </p:cNvCxnSpPr>
          <p:nvPr/>
        </p:nvCxnSpPr>
        <p:spPr>
          <a:xfrm flipH="1" flipV="1">
            <a:off x="9903597" y="5141063"/>
            <a:ext cx="220949" cy="266035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3" name="Oval 472"/>
          <p:cNvSpPr/>
          <p:nvPr/>
        </p:nvSpPr>
        <p:spPr>
          <a:xfrm>
            <a:off x="9812820" y="5046021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131" name="Title 2"/>
          <p:cNvSpPr txBox="1">
            <a:spLocks/>
          </p:cNvSpPr>
          <p:nvPr/>
        </p:nvSpPr>
        <p:spPr>
          <a:xfrm>
            <a:off x="264600" y="1536700"/>
            <a:ext cx="13004800" cy="72390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>
            <a:normAutofit fontScale="90000" lnSpcReduction="10000"/>
          </a:bodyPr>
          <a:lstStyle>
            <a:lvl1pPr marL="0" marR="0" indent="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1pPr>
            <a:lvl2pPr marL="0" marR="0" indent="228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2pPr>
            <a:lvl3pPr marL="0" marR="0" indent="457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3pPr>
            <a:lvl4pPr marL="0" marR="0" indent="685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4pPr>
            <a:lvl5pPr marL="0" marR="0" indent="9144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5pPr>
            <a:lvl6pPr marL="0" marR="0" indent="11430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6pPr>
            <a:lvl7pPr marL="0" marR="0" indent="1371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7pPr>
            <a:lvl8pPr marL="0" marR="0" indent="1600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8pPr>
            <a:lvl9pPr marL="0" marR="0" indent="1828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9pPr>
          </a:lstStyle>
          <a:p>
            <a:r>
              <a:rPr lang="en-US" dirty="0"/>
              <a:t>Our algorithm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521006" y="7737527"/>
            <a:ext cx="1209711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/>
            <a:r>
              <a:rPr lang="en-US" sz="4800" dirty="0" smtClean="0"/>
              <a:t> The best edges are </a:t>
            </a:r>
            <a:r>
              <a:rPr lang="en-US" sz="4800" dirty="0"/>
              <a:t>between the </a:t>
            </a:r>
            <a:r>
              <a:rPr lang="en-US" sz="4800" b="1" dirty="0" smtClean="0">
                <a:solidFill>
                  <a:schemeClr val="bg1">
                    <a:lumMod val="10000"/>
                    <a:lumOff val="90000"/>
                  </a:schemeClr>
                </a:solidFill>
              </a:rPr>
              <a:t>highest 			     </a:t>
            </a:r>
            <a:r>
              <a:rPr lang="en-US" sz="4800" b="1" dirty="0" smtClean="0">
                <a:solidFill>
                  <a:schemeClr val="bg1">
                    <a:lumMod val="10000"/>
                    <a:lumOff val="90000"/>
                  </a:schemeClr>
                </a:solidFill>
              </a:rPr>
              <a:t>degree </a:t>
            </a:r>
            <a:r>
              <a:rPr lang="en-US" sz="4800" b="1" dirty="0" smtClean="0">
                <a:solidFill>
                  <a:schemeClr val="bg1">
                    <a:lumMod val="10000"/>
                    <a:lumOff val="90000"/>
                  </a:schemeClr>
                </a:solidFill>
              </a:rPr>
              <a:t>nodes</a:t>
            </a:r>
            <a:endParaRPr lang="en-US" sz="48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9933288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6400" y="504031"/>
            <a:ext cx="11176000" cy="410369"/>
          </a:xfrm>
          <a:ln>
            <a:solidFill>
              <a:schemeClr val="bg1"/>
            </a:solidFill>
          </a:ln>
        </p:spPr>
        <p:txBody>
          <a:bodyPr/>
          <a:lstStyle/>
          <a:p>
            <a:r>
              <a:rPr lang="en-US" dirty="0"/>
              <a:t>Reducing controversy by connecting opposing views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733980" y="2779225"/>
            <a:ext cx="8841892" cy="4557057"/>
            <a:chOff x="4249271" y="1863749"/>
            <a:chExt cx="3801035" cy="1874531"/>
          </a:xfrm>
        </p:grpSpPr>
        <p:sp>
          <p:nvSpPr>
            <p:cNvPr id="5" name="Oval 4"/>
            <p:cNvSpPr/>
            <p:nvPr/>
          </p:nvSpPr>
          <p:spPr>
            <a:xfrm>
              <a:off x="4249271" y="2241175"/>
              <a:ext cx="1497105" cy="149710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6553200" y="2241176"/>
              <a:ext cx="1497106" cy="149710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>
              <a:stCxn id="6" idx="7"/>
              <a:endCxn id="7" idx="3"/>
            </p:cNvCxnSpPr>
            <p:nvPr/>
          </p:nvCxnSpPr>
          <p:spPr>
            <a:xfrm>
              <a:off x="5527130" y="2460421"/>
              <a:ext cx="1245316" cy="105861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>
              <a:stCxn id="6" idx="5"/>
              <a:endCxn id="7" idx="1"/>
            </p:cNvCxnSpPr>
            <p:nvPr/>
          </p:nvCxnSpPr>
          <p:spPr>
            <a:xfrm flipV="1">
              <a:off x="5527130" y="2460422"/>
              <a:ext cx="1245316" cy="1058612"/>
            </a:xfrm>
            <a:prstGeom prst="line">
              <a:avLst/>
            </a:prstGeom>
            <a:ln>
              <a:solidFill>
                <a:srgbClr val="3F96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4731317" y="1864662"/>
              <a:ext cx="504071" cy="16458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accent2"/>
                  </a:solidFill>
                </a:rPr>
                <a:t>Side 1</a:t>
              </a:r>
              <a:endParaRPr lang="en-US" b="1" dirty="0">
                <a:solidFill>
                  <a:schemeClr val="accent2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049717" y="1863749"/>
              <a:ext cx="504071" cy="16458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E42832"/>
                  </a:solidFill>
                </a:rPr>
                <a:t>Side 2</a:t>
              </a:r>
              <a:endParaRPr lang="en-US" b="1" dirty="0">
                <a:solidFill>
                  <a:srgbClr val="E42832"/>
                </a:solidFill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4916463" y="2593532"/>
              <a:ext cx="527938" cy="475569"/>
              <a:chOff x="4704581" y="2592767"/>
              <a:chExt cx="527938" cy="475569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4921622" y="2792502"/>
                <a:ext cx="152401" cy="152400"/>
              </a:xfrm>
              <a:prstGeom prst="ellipse">
                <a:avLst/>
              </a:prstGeom>
              <a:solidFill>
                <a:srgbClr val="22222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143144" y="301040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186800" y="2781422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4819252" y="301040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5065554" y="2624506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835127" y="2721434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63943" y="259276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4704581" y="2728327"/>
                <a:ext cx="45719" cy="57929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/>
              <p:cNvCxnSpPr>
                <a:stCxn id="37" idx="1"/>
                <a:endCxn id="38" idx="5"/>
              </p:cNvCxnSpPr>
              <p:nvPr/>
            </p:nvCxnSpPr>
            <p:spPr>
              <a:xfrm flipH="1" flipV="1">
                <a:off x="4802967" y="2642212"/>
                <a:ext cx="38855" cy="8770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>
                <a:stCxn id="39" idx="6"/>
                <a:endCxn id="37" idx="2"/>
              </p:cNvCxnSpPr>
              <p:nvPr/>
            </p:nvCxnSpPr>
            <p:spPr>
              <a:xfrm flipV="1">
                <a:off x="4750300" y="2750399"/>
                <a:ext cx="84827" cy="689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stCxn id="31" idx="1"/>
                <a:endCxn id="37" idx="5"/>
              </p:cNvCxnSpPr>
              <p:nvPr/>
            </p:nvCxnSpPr>
            <p:spPr>
              <a:xfrm flipH="1" flipV="1">
                <a:off x="4874151" y="2770879"/>
                <a:ext cx="69790" cy="43941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stCxn id="31" idx="7"/>
                <a:endCxn id="36" idx="4"/>
              </p:cNvCxnSpPr>
              <p:nvPr/>
            </p:nvCxnSpPr>
            <p:spPr>
              <a:xfrm flipV="1">
                <a:off x="5051704" y="2682435"/>
                <a:ext cx="36710" cy="13238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>
                <a:stCxn id="31" idx="7"/>
                <a:endCxn id="33" idx="2"/>
              </p:cNvCxnSpPr>
              <p:nvPr/>
            </p:nvCxnSpPr>
            <p:spPr>
              <a:xfrm flipV="1">
                <a:off x="5051704" y="2810387"/>
                <a:ext cx="135096" cy="4433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>
                <a:stCxn id="31" idx="5"/>
                <a:endCxn id="32" idx="1"/>
              </p:cNvCxnSpPr>
              <p:nvPr/>
            </p:nvCxnSpPr>
            <p:spPr>
              <a:xfrm>
                <a:off x="5051704" y="2922584"/>
                <a:ext cx="98135" cy="96307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>
                <a:stCxn id="31" idx="3"/>
                <a:endCxn id="34" idx="7"/>
              </p:cNvCxnSpPr>
              <p:nvPr/>
            </p:nvCxnSpPr>
            <p:spPr>
              <a:xfrm flipH="1">
                <a:off x="4858276" y="2922584"/>
                <a:ext cx="85665" cy="96307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/>
            <p:cNvGrpSpPr/>
            <p:nvPr/>
          </p:nvGrpSpPr>
          <p:grpSpPr>
            <a:xfrm>
              <a:off x="6707628" y="2667521"/>
              <a:ext cx="527938" cy="475569"/>
              <a:chOff x="4457059" y="2478830"/>
              <a:chExt cx="527938" cy="475569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15" name="Oval 14"/>
              <p:cNvSpPr/>
              <p:nvPr/>
            </p:nvSpPr>
            <p:spPr>
              <a:xfrm>
                <a:off x="4674100" y="2678565"/>
                <a:ext cx="152401" cy="152400"/>
              </a:xfrm>
              <a:prstGeom prst="ellipse">
                <a:avLst/>
              </a:prstGeom>
              <a:solidFill>
                <a:srgbClr val="22222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4895622" y="289647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4939278" y="2667485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4571730" y="289647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4818032" y="2510569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4587605" y="2607497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4516421" y="247883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4457059" y="2614390"/>
                <a:ext cx="45719" cy="57929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Connector 22"/>
              <p:cNvCxnSpPr/>
              <p:nvPr/>
            </p:nvCxnSpPr>
            <p:spPr>
              <a:xfrm flipH="1" flipV="1">
                <a:off x="4555445" y="2528275"/>
                <a:ext cx="38855" cy="87706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 flipV="1">
                <a:off x="4502778" y="2636462"/>
                <a:ext cx="84827" cy="6893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 flipH="1" flipV="1">
                <a:off x="4626629" y="2656942"/>
                <a:ext cx="69790" cy="43941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 flipV="1">
                <a:off x="4804182" y="2568498"/>
                <a:ext cx="36710" cy="132385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>
                <a:stCxn id="15" idx="6"/>
                <a:endCxn id="17" idx="3"/>
              </p:cNvCxnSpPr>
              <p:nvPr/>
            </p:nvCxnSpPr>
            <p:spPr>
              <a:xfrm flipV="1">
                <a:off x="4826501" y="2716930"/>
                <a:ext cx="119473" cy="37835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4804182" y="2808647"/>
                <a:ext cx="98135" cy="96307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 flipH="1">
                <a:off x="4610754" y="2808647"/>
                <a:ext cx="85665" cy="96307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Oval 54"/>
          <p:cNvSpPr/>
          <p:nvPr/>
        </p:nvSpPr>
        <p:spPr>
          <a:xfrm>
            <a:off x="3257806" y="5305831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>
            <a:stCxn id="30" idx="2"/>
          </p:cNvCxnSpPr>
          <p:nvPr/>
        </p:nvCxnSpPr>
        <p:spPr>
          <a:xfrm flipH="1">
            <a:off x="3342997" y="5224166"/>
            <a:ext cx="447866" cy="1309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>
            <a:off x="2260432" y="4691962"/>
            <a:ext cx="278548" cy="29217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654583" y="5184262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62"/>
          <p:cNvCxnSpPr>
            <a:stCxn id="62" idx="5"/>
          </p:cNvCxnSpPr>
          <p:nvPr/>
        </p:nvCxnSpPr>
        <p:spPr>
          <a:xfrm>
            <a:off x="2441878" y="4970759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4522911" y="5783183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5" name="Straight Connector 64"/>
          <p:cNvCxnSpPr>
            <a:stCxn id="64" idx="5"/>
          </p:cNvCxnSpPr>
          <p:nvPr/>
        </p:nvCxnSpPr>
        <p:spPr>
          <a:xfrm>
            <a:off x="4310206" y="5569680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/>
          <p:cNvSpPr/>
          <p:nvPr/>
        </p:nvSpPr>
        <p:spPr>
          <a:xfrm>
            <a:off x="4739658" y="5999930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/>
          <p:cNvCxnSpPr>
            <a:stCxn id="66" idx="5"/>
          </p:cNvCxnSpPr>
          <p:nvPr/>
        </p:nvCxnSpPr>
        <p:spPr>
          <a:xfrm>
            <a:off x="4526953" y="5786426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2041943" y="516624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68"/>
          <p:cNvCxnSpPr>
            <a:stCxn id="61" idx="3"/>
            <a:endCxn id="68" idx="7"/>
          </p:cNvCxnSpPr>
          <p:nvPr/>
        </p:nvCxnSpPr>
        <p:spPr>
          <a:xfrm flipH="1">
            <a:off x="2132719" y="4941345"/>
            <a:ext cx="168505" cy="24552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72"/>
          <p:cNvSpPr/>
          <p:nvPr/>
        </p:nvSpPr>
        <p:spPr>
          <a:xfrm>
            <a:off x="2855305" y="4818911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>
            <a:stCxn id="61" idx="6"/>
          </p:cNvCxnSpPr>
          <p:nvPr/>
        </p:nvCxnSpPr>
        <p:spPr>
          <a:xfrm>
            <a:off x="2538980" y="4838048"/>
            <a:ext cx="316325" cy="426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/>
          <p:cNvSpPr/>
          <p:nvPr/>
        </p:nvSpPr>
        <p:spPr>
          <a:xfrm>
            <a:off x="2277037" y="4303637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>
            <a:stCxn id="61" idx="0"/>
            <a:endCxn id="80" idx="4"/>
          </p:cNvCxnSpPr>
          <p:nvPr/>
        </p:nvCxnSpPr>
        <p:spPr>
          <a:xfrm flipH="1" flipV="1">
            <a:off x="2330213" y="4444464"/>
            <a:ext cx="69493" cy="24749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>
            <a:off x="2399706" y="5929515"/>
            <a:ext cx="302844" cy="334460"/>
          </a:xfrm>
          <a:prstGeom prst="ellipse">
            <a:avLst/>
          </a:prstGeom>
          <a:solidFill>
            <a:srgbClr val="22222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2168587" y="649010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3" name="Straight Connector 92"/>
          <p:cNvCxnSpPr>
            <a:stCxn id="91" idx="3"/>
            <a:endCxn id="92" idx="7"/>
          </p:cNvCxnSpPr>
          <p:nvPr/>
        </p:nvCxnSpPr>
        <p:spPr>
          <a:xfrm flipH="1">
            <a:off x="2259363" y="6214995"/>
            <a:ext cx="184693" cy="2957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Oval 93"/>
          <p:cNvSpPr/>
          <p:nvPr/>
        </p:nvSpPr>
        <p:spPr>
          <a:xfrm>
            <a:off x="2026368" y="6063187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5" name="Straight Connector 94"/>
          <p:cNvCxnSpPr>
            <a:stCxn id="91" idx="2"/>
            <a:endCxn id="94" idx="6"/>
          </p:cNvCxnSpPr>
          <p:nvPr/>
        </p:nvCxnSpPr>
        <p:spPr>
          <a:xfrm flipH="1">
            <a:off x="2132719" y="6096745"/>
            <a:ext cx="266987" cy="368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3003136" y="604906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7" name="Straight Connector 96"/>
          <p:cNvCxnSpPr>
            <a:stCxn id="91" idx="6"/>
            <a:endCxn id="96" idx="2"/>
          </p:cNvCxnSpPr>
          <p:nvPr/>
        </p:nvCxnSpPr>
        <p:spPr>
          <a:xfrm>
            <a:off x="2702549" y="6096746"/>
            <a:ext cx="300587" cy="227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Oval 97"/>
          <p:cNvSpPr/>
          <p:nvPr/>
        </p:nvSpPr>
        <p:spPr>
          <a:xfrm>
            <a:off x="2441877" y="5606096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>
            <a:stCxn id="91" idx="0"/>
            <a:endCxn id="98" idx="4"/>
          </p:cNvCxnSpPr>
          <p:nvPr/>
        </p:nvCxnSpPr>
        <p:spPr>
          <a:xfrm flipH="1" flipV="1">
            <a:off x="2495053" y="5746923"/>
            <a:ext cx="56075" cy="1825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Oval 99"/>
          <p:cNvSpPr/>
          <p:nvPr/>
        </p:nvSpPr>
        <p:spPr>
          <a:xfrm>
            <a:off x="3342998" y="6376728"/>
            <a:ext cx="263525" cy="267577"/>
          </a:xfrm>
          <a:prstGeom prst="ellipse">
            <a:avLst/>
          </a:prstGeom>
          <a:solidFill>
            <a:srgbClr val="22222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3722128" y="6844435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2" name="Straight Connector 101"/>
          <p:cNvCxnSpPr>
            <a:stCxn id="101" idx="5"/>
          </p:cNvCxnSpPr>
          <p:nvPr/>
        </p:nvCxnSpPr>
        <p:spPr>
          <a:xfrm>
            <a:off x="3509422" y="6630932"/>
            <a:ext cx="228279" cy="23412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3109487" y="6826418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4" name="Straight Connector 103"/>
          <p:cNvCxnSpPr>
            <a:stCxn id="100" idx="2"/>
            <a:endCxn id="103" idx="7"/>
          </p:cNvCxnSpPr>
          <p:nvPr/>
        </p:nvCxnSpPr>
        <p:spPr>
          <a:xfrm flipH="1">
            <a:off x="3200263" y="6510517"/>
            <a:ext cx="142734" cy="3365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val 104"/>
          <p:cNvSpPr/>
          <p:nvPr/>
        </p:nvSpPr>
        <p:spPr>
          <a:xfrm>
            <a:off x="3922849" y="6479083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6" name="Straight Connector 105"/>
          <p:cNvCxnSpPr>
            <a:stCxn id="100" idx="6"/>
          </p:cNvCxnSpPr>
          <p:nvPr/>
        </p:nvCxnSpPr>
        <p:spPr>
          <a:xfrm>
            <a:off x="3606523" y="6510516"/>
            <a:ext cx="316326" cy="3034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Oval 106"/>
          <p:cNvSpPr/>
          <p:nvPr/>
        </p:nvSpPr>
        <p:spPr>
          <a:xfrm>
            <a:off x="3508929" y="6015694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08" name="Straight Connector 107"/>
          <p:cNvCxnSpPr>
            <a:stCxn id="100" idx="0"/>
            <a:endCxn id="107" idx="4"/>
          </p:cNvCxnSpPr>
          <p:nvPr/>
        </p:nvCxnSpPr>
        <p:spPr>
          <a:xfrm flipV="1">
            <a:off x="3474761" y="6156520"/>
            <a:ext cx="87344" cy="2202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stCxn id="91" idx="5"/>
            <a:endCxn id="127" idx="1"/>
          </p:cNvCxnSpPr>
          <p:nvPr/>
        </p:nvCxnSpPr>
        <p:spPr>
          <a:xfrm>
            <a:off x="2658199" y="6214994"/>
            <a:ext cx="159505" cy="2497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Oval 126"/>
          <p:cNvSpPr/>
          <p:nvPr/>
        </p:nvSpPr>
        <p:spPr>
          <a:xfrm>
            <a:off x="2802129" y="6444125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149" name="Straight Connector 148"/>
          <p:cNvCxnSpPr>
            <a:stCxn id="98" idx="0"/>
            <a:endCxn id="62" idx="3"/>
          </p:cNvCxnSpPr>
          <p:nvPr/>
        </p:nvCxnSpPr>
        <p:spPr>
          <a:xfrm flipV="1">
            <a:off x="2495054" y="5304465"/>
            <a:ext cx="175105" cy="3016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>
            <a:stCxn id="98" idx="1"/>
            <a:endCxn id="61" idx="3"/>
          </p:cNvCxnSpPr>
          <p:nvPr/>
        </p:nvCxnSpPr>
        <p:spPr>
          <a:xfrm flipH="1" flipV="1">
            <a:off x="2301224" y="4941345"/>
            <a:ext cx="156228" cy="6853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91" idx="7"/>
            <a:endCxn id="30" idx="2"/>
          </p:cNvCxnSpPr>
          <p:nvPr/>
        </p:nvCxnSpPr>
        <p:spPr>
          <a:xfrm flipV="1">
            <a:off x="2658199" y="5224165"/>
            <a:ext cx="1132665" cy="7543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62" idx="5"/>
            <a:endCxn id="55" idx="2"/>
          </p:cNvCxnSpPr>
          <p:nvPr/>
        </p:nvCxnSpPr>
        <p:spPr>
          <a:xfrm>
            <a:off x="2745359" y="5304465"/>
            <a:ext cx="512447" cy="717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>
            <a:stCxn id="91" idx="7"/>
            <a:endCxn id="33" idx="2"/>
          </p:cNvCxnSpPr>
          <p:nvPr/>
        </p:nvCxnSpPr>
        <p:spPr>
          <a:xfrm flipV="1">
            <a:off x="2658199" y="5639070"/>
            <a:ext cx="894534" cy="3394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>
            <a:stCxn id="100" idx="7"/>
            <a:endCxn id="31" idx="2"/>
          </p:cNvCxnSpPr>
          <p:nvPr/>
        </p:nvCxnSpPr>
        <p:spPr>
          <a:xfrm flipV="1">
            <a:off x="3567931" y="5639070"/>
            <a:ext cx="738234" cy="7768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>
            <a:endCxn id="30" idx="4"/>
          </p:cNvCxnSpPr>
          <p:nvPr/>
        </p:nvCxnSpPr>
        <p:spPr>
          <a:xfrm flipV="1">
            <a:off x="3605236" y="5409409"/>
            <a:ext cx="362884" cy="5927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>
            <a:stCxn id="100" idx="1"/>
            <a:endCxn id="91" idx="5"/>
          </p:cNvCxnSpPr>
          <p:nvPr/>
        </p:nvCxnSpPr>
        <p:spPr>
          <a:xfrm flipH="1" flipV="1">
            <a:off x="2658199" y="6214995"/>
            <a:ext cx="723391" cy="2009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Oval 214"/>
          <p:cNvSpPr/>
          <p:nvPr/>
        </p:nvSpPr>
        <p:spPr>
          <a:xfrm>
            <a:off x="4846009" y="5120309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216" name="Straight Connector 215"/>
          <p:cNvCxnSpPr>
            <a:stCxn id="32" idx="6"/>
            <a:endCxn id="215" idx="2"/>
          </p:cNvCxnSpPr>
          <p:nvPr/>
        </p:nvCxnSpPr>
        <p:spPr>
          <a:xfrm>
            <a:off x="4514067" y="5082398"/>
            <a:ext cx="331942" cy="1083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Oval 216"/>
          <p:cNvSpPr/>
          <p:nvPr/>
        </p:nvSpPr>
        <p:spPr>
          <a:xfrm>
            <a:off x="5056688" y="5425360"/>
            <a:ext cx="106351" cy="14082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218" name="Straight Connector 217"/>
          <p:cNvCxnSpPr>
            <a:stCxn id="215" idx="5"/>
            <a:endCxn id="217" idx="1"/>
          </p:cNvCxnSpPr>
          <p:nvPr/>
        </p:nvCxnSpPr>
        <p:spPr>
          <a:xfrm>
            <a:off x="4936785" y="5240512"/>
            <a:ext cx="135478" cy="2054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7" name="Oval 386"/>
          <p:cNvSpPr/>
          <p:nvPr/>
        </p:nvSpPr>
        <p:spPr>
          <a:xfrm>
            <a:off x="8866251" y="4342382"/>
            <a:ext cx="302592" cy="316235"/>
          </a:xfrm>
          <a:prstGeom prst="ellipse">
            <a:avLst/>
          </a:prstGeom>
          <a:solidFill>
            <a:srgbClr val="22222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88" name="Oval 387"/>
          <p:cNvSpPr/>
          <p:nvPr/>
        </p:nvSpPr>
        <p:spPr>
          <a:xfrm>
            <a:off x="9329634" y="4817864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89" name="Oval 388"/>
          <p:cNvSpPr/>
          <p:nvPr/>
        </p:nvSpPr>
        <p:spPr>
          <a:xfrm>
            <a:off x="9431185" y="4261192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90" name="Oval 389"/>
          <p:cNvSpPr/>
          <p:nvPr/>
        </p:nvSpPr>
        <p:spPr>
          <a:xfrm>
            <a:off x="8576202" y="4817864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91" name="Oval 390"/>
          <p:cNvSpPr/>
          <p:nvPr/>
        </p:nvSpPr>
        <p:spPr>
          <a:xfrm>
            <a:off x="8613130" y="4115359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393" name="Oval 392"/>
          <p:cNvSpPr/>
          <p:nvPr/>
        </p:nvSpPr>
        <p:spPr>
          <a:xfrm>
            <a:off x="8309457" y="4132115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395" name="Straight Connector 394"/>
          <p:cNvCxnSpPr/>
          <p:nvPr/>
        </p:nvCxnSpPr>
        <p:spPr>
          <a:xfrm flipV="1">
            <a:off x="8415809" y="4185772"/>
            <a:ext cx="197323" cy="1675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Connector 395"/>
          <p:cNvCxnSpPr>
            <a:stCxn id="387" idx="1"/>
          </p:cNvCxnSpPr>
          <p:nvPr/>
        </p:nvCxnSpPr>
        <p:spPr>
          <a:xfrm flipH="1" flipV="1">
            <a:off x="8703908" y="4235562"/>
            <a:ext cx="206657" cy="153132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Connector 396"/>
          <p:cNvCxnSpPr>
            <a:stCxn id="387" idx="7"/>
          </p:cNvCxnSpPr>
          <p:nvPr/>
        </p:nvCxnSpPr>
        <p:spPr>
          <a:xfrm flipV="1">
            <a:off x="9124531" y="4331607"/>
            <a:ext cx="306655" cy="5708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Connector 397"/>
          <p:cNvCxnSpPr/>
          <p:nvPr/>
        </p:nvCxnSpPr>
        <p:spPr>
          <a:xfrm>
            <a:off x="9116929" y="4604361"/>
            <a:ext cx="228279" cy="23412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/>
          <p:cNvCxnSpPr>
            <a:stCxn id="387" idx="3"/>
          </p:cNvCxnSpPr>
          <p:nvPr/>
        </p:nvCxnSpPr>
        <p:spPr>
          <a:xfrm flipH="1">
            <a:off x="8666981" y="4612305"/>
            <a:ext cx="243584" cy="226182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Oval 399"/>
          <p:cNvSpPr/>
          <p:nvPr/>
        </p:nvSpPr>
        <p:spPr>
          <a:xfrm>
            <a:off x="9168844" y="6584951"/>
            <a:ext cx="249758" cy="264622"/>
          </a:xfrm>
          <a:prstGeom prst="ellipse">
            <a:avLst/>
          </a:prstGeom>
          <a:solidFill>
            <a:srgbClr val="22222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1" name="Oval 400"/>
          <p:cNvSpPr/>
          <p:nvPr/>
        </p:nvSpPr>
        <p:spPr>
          <a:xfrm>
            <a:off x="9563083" y="6938406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2" name="Oval 401"/>
          <p:cNvSpPr/>
          <p:nvPr/>
        </p:nvSpPr>
        <p:spPr>
          <a:xfrm>
            <a:off x="9680943" y="6452148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3" name="Oval 402"/>
          <p:cNvSpPr/>
          <p:nvPr/>
        </p:nvSpPr>
        <p:spPr>
          <a:xfrm>
            <a:off x="8843794" y="6938514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4" name="Oval 403"/>
          <p:cNvSpPr/>
          <p:nvPr/>
        </p:nvSpPr>
        <p:spPr>
          <a:xfrm>
            <a:off x="8862888" y="6306315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5" name="Oval 404"/>
          <p:cNvSpPr/>
          <p:nvPr/>
        </p:nvSpPr>
        <p:spPr>
          <a:xfrm>
            <a:off x="8957740" y="5929515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406" name="Oval 405"/>
          <p:cNvSpPr/>
          <p:nvPr/>
        </p:nvSpPr>
        <p:spPr>
          <a:xfrm>
            <a:off x="8559215" y="6323071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07" name="Straight Connector 406"/>
          <p:cNvCxnSpPr>
            <a:stCxn id="404" idx="7"/>
            <a:endCxn id="405" idx="4"/>
          </p:cNvCxnSpPr>
          <p:nvPr/>
        </p:nvCxnSpPr>
        <p:spPr>
          <a:xfrm flipV="1">
            <a:off x="8953664" y="6070342"/>
            <a:ext cx="57252" cy="25659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Straight Connector 407"/>
          <p:cNvCxnSpPr/>
          <p:nvPr/>
        </p:nvCxnSpPr>
        <p:spPr>
          <a:xfrm flipV="1">
            <a:off x="8665567" y="6376728"/>
            <a:ext cx="197323" cy="1675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/>
          <p:cNvCxnSpPr>
            <a:stCxn id="400" idx="1"/>
          </p:cNvCxnSpPr>
          <p:nvPr/>
        </p:nvCxnSpPr>
        <p:spPr>
          <a:xfrm flipH="1" flipV="1">
            <a:off x="8953666" y="6426518"/>
            <a:ext cx="251755" cy="19718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" name="Straight Connector 409"/>
          <p:cNvCxnSpPr>
            <a:stCxn id="400" idx="7"/>
          </p:cNvCxnSpPr>
          <p:nvPr/>
        </p:nvCxnSpPr>
        <p:spPr>
          <a:xfrm flipV="1">
            <a:off x="9382025" y="6522564"/>
            <a:ext cx="298918" cy="101141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Straight Connector 410"/>
          <p:cNvCxnSpPr>
            <a:endCxn id="401" idx="1"/>
          </p:cNvCxnSpPr>
          <p:nvPr/>
        </p:nvCxnSpPr>
        <p:spPr>
          <a:xfrm>
            <a:off x="9366687" y="6795317"/>
            <a:ext cx="211972" cy="163712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Straight Connector 411"/>
          <p:cNvCxnSpPr>
            <a:stCxn id="400" idx="3"/>
            <a:endCxn id="403" idx="7"/>
          </p:cNvCxnSpPr>
          <p:nvPr/>
        </p:nvCxnSpPr>
        <p:spPr>
          <a:xfrm flipH="1">
            <a:off x="8934572" y="6810821"/>
            <a:ext cx="270849" cy="14831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Oval 423"/>
          <p:cNvSpPr/>
          <p:nvPr/>
        </p:nvSpPr>
        <p:spPr>
          <a:xfrm>
            <a:off x="9734118" y="4547268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25" name="Straight Connector 424"/>
          <p:cNvCxnSpPr>
            <a:stCxn id="388" idx="7"/>
            <a:endCxn id="424" idx="3"/>
          </p:cNvCxnSpPr>
          <p:nvPr/>
        </p:nvCxnSpPr>
        <p:spPr>
          <a:xfrm flipV="1">
            <a:off x="9420411" y="4642310"/>
            <a:ext cx="329283" cy="19617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Straight Connector 427"/>
          <p:cNvCxnSpPr>
            <a:stCxn id="389" idx="5"/>
            <a:endCxn id="424" idx="1"/>
          </p:cNvCxnSpPr>
          <p:nvPr/>
        </p:nvCxnSpPr>
        <p:spPr>
          <a:xfrm>
            <a:off x="9521961" y="4381395"/>
            <a:ext cx="227732" cy="182180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Straight Connector 433"/>
          <p:cNvCxnSpPr>
            <a:stCxn id="387" idx="4"/>
            <a:endCxn id="405" idx="0"/>
          </p:cNvCxnSpPr>
          <p:nvPr/>
        </p:nvCxnSpPr>
        <p:spPr>
          <a:xfrm flipH="1">
            <a:off x="9010916" y="4658617"/>
            <a:ext cx="6632" cy="1270898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Straight Connector 436"/>
          <p:cNvCxnSpPr>
            <a:stCxn id="16" idx="4"/>
            <a:endCxn id="406" idx="0"/>
          </p:cNvCxnSpPr>
          <p:nvPr/>
        </p:nvCxnSpPr>
        <p:spPr>
          <a:xfrm>
            <a:off x="8525913" y="5889353"/>
            <a:ext cx="86478" cy="433718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0" name="Oval 439"/>
          <p:cNvSpPr/>
          <p:nvPr/>
        </p:nvSpPr>
        <p:spPr>
          <a:xfrm>
            <a:off x="9386325" y="5653943"/>
            <a:ext cx="106351" cy="14082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41" name="Straight Connector 440"/>
          <p:cNvCxnSpPr>
            <a:stCxn id="440" idx="3"/>
            <a:endCxn id="400" idx="0"/>
          </p:cNvCxnSpPr>
          <p:nvPr/>
        </p:nvCxnSpPr>
        <p:spPr>
          <a:xfrm flipH="1">
            <a:off x="9293723" y="5774145"/>
            <a:ext cx="108177" cy="810806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Straight Connector 445"/>
          <p:cNvCxnSpPr>
            <a:stCxn id="15" idx="6"/>
            <a:endCxn id="440" idx="1"/>
          </p:cNvCxnSpPr>
          <p:nvPr/>
        </p:nvCxnSpPr>
        <p:spPr>
          <a:xfrm>
            <a:off x="8311948" y="5404035"/>
            <a:ext cx="1089953" cy="270531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9" name="Oval 448"/>
          <p:cNvSpPr/>
          <p:nvPr/>
        </p:nvSpPr>
        <p:spPr>
          <a:xfrm>
            <a:off x="10092267" y="5376244"/>
            <a:ext cx="220415" cy="210689"/>
          </a:xfrm>
          <a:prstGeom prst="ellipse">
            <a:avLst/>
          </a:prstGeom>
          <a:solidFill>
            <a:srgbClr val="22222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50" name="Straight Connector 449"/>
          <p:cNvCxnSpPr>
            <a:stCxn id="440" idx="6"/>
            <a:endCxn id="449" idx="2"/>
          </p:cNvCxnSpPr>
          <p:nvPr/>
        </p:nvCxnSpPr>
        <p:spPr>
          <a:xfrm flipV="1">
            <a:off x="9492677" y="5481588"/>
            <a:ext cx="599590" cy="242768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5" name="Oval 454"/>
          <p:cNvSpPr/>
          <p:nvPr/>
        </p:nvSpPr>
        <p:spPr>
          <a:xfrm>
            <a:off x="10315290" y="5042554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56" name="Straight Connector 455"/>
          <p:cNvCxnSpPr>
            <a:stCxn id="449" idx="0"/>
            <a:endCxn id="455" idx="3"/>
          </p:cNvCxnSpPr>
          <p:nvPr/>
        </p:nvCxnSpPr>
        <p:spPr>
          <a:xfrm flipV="1">
            <a:off x="10202475" y="5137597"/>
            <a:ext cx="128390" cy="23864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9" name="Oval 458"/>
          <p:cNvSpPr/>
          <p:nvPr/>
        </p:nvSpPr>
        <p:spPr>
          <a:xfrm>
            <a:off x="10150578" y="5924010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cxnSp>
        <p:nvCxnSpPr>
          <p:cNvPr id="460" name="Straight Connector 459"/>
          <p:cNvCxnSpPr>
            <a:stCxn id="449" idx="4"/>
            <a:endCxn id="459" idx="0"/>
          </p:cNvCxnSpPr>
          <p:nvPr/>
        </p:nvCxnSpPr>
        <p:spPr>
          <a:xfrm>
            <a:off x="10202475" y="5586933"/>
            <a:ext cx="1279" cy="337077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/>
          <p:cNvCxnSpPr>
            <a:stCxn id="449" idx="1"/>
            <a:endCxn id="473" idx="5"/>
          </p:cNvCxnSpPr>
          <p:nvPr/>
        </p:nvCxnSpPr>
        <p:spPr>
          <a:xfrm flipH="1" flipV="1">
            <a:off x="9903597" y="5141063"/>
            <a:ext cx="220949" cy="266035"/>
          </a:xfrm>
          <a:prstGeom prst="lin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3" name="Oval 472"/>
          <p:cNvSpPr/>
          <p:nvPr/>
        </p:nvSpPr>
        <p:spPr>
          <a:xfrm>
            <a:off x="9812820" y="5046021"/>
            <a:ext cx="106351" cy="11135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/>
          </a:p>
        </p:txBody>
      </p:sp>
      <p:sp>
        <p:nvSpPr>
          <p:cNvPr id="131" name="Title 2"/>
          <p:cNvSpPr txBox="1">
            <a:spLocks/>
          </p:cNvSpPr>
          <p:nvPr/>
        </p:nvSpPr>
        <p:spPr>
          <a:xfrm>
            <a:off x="264600" y="1536700"/>
            <a:ext cx="13004800" cy="72390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>
            <a:normAutofit fontScale="90000" lnSpcReduction="10000"/>
          </a:bodyPr>
          <a:lstStyle>
            <a:lvl1pPr marL="0" marR="0" indent="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1pPr>
            <a:lvl2pPr marL="0" marR="0" indent="228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2pPr>
            <a:lvl3pPr marL="0" marR="0" indent="457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3pPr>
            <a:lvl4pPr marL="0" marR="0" indent="685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4pPr>
            <a:lvl5pPr marL="0" marR="0" indent="9144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5pPr>
            <a:lvl6pPr marL="0" marR="0" indent="11430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6pPr>
            <a:lvl7pPr marL="0" marR="0" indent="1371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7pPr>
            <a:lvl8pPr marL="0" marR="0" indent="1600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8pPr>
            <a:lvl9pPr marL="0" marR="0" indent="1828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9pPr>
          </a:lstStyle>
          <a:p>
            <a:r>
              <a:rPr lang="en-US" dirty="0"/>
              <a:t>Our algorithm</a:t>
            </a:r>
          </a:p>
        </p:txBody>
      </p:sp>
      <p:sp>
        <p:nvSpPr>
          <p:cNvPr id="453" name="Freeform 452"/>
          <p:cNvSpPr/>
          <p:nvPr/>
        </p:nvSpPr>
        <p:spPr>
          <a:xfrm>
            <a:off x="2498038" y="2746178"/>
            <a:ext cx="6587005" cy="1929130"/>
          </a:xfrm>
          <a:custGeom>
            <a:avLst/>
            <a:gdLst>
              <a:gd name="connsiteX0" fmla="*/ 6587005 w 6587005"/>
              <a:gd name="connsiteY0" fmla="*/ 1566270 h 1929130"/>
              <a:gd name="connsiteX1" fmla="*/ 4061056 w 6587005"/>
              <a:gd name="connsiteY1" fmla="*/ 3182 h 1929130"/>
              <a:gd name="connsiteX2" fmla="*/ 0 w 6587005"/>
              <a:gd name="connsiteY2" fmla="*/ 1929130 h 1929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87005" h="1929130">
                <a:moveTo>
                  <a:pt x="6587005" y="1566270"/>
                </a:moveTo>
                <a:cubicBezTo>
                  <a:pt x="5872947" y="754487"/>
                  <a:pt x="5158890" y="-57295"/>
                  <a:pt x="4061056" y="3182"/>
                </a:cubicBezTo>
                <a:cubicBezTo>
                  <a:pt x="2963222" y="63659"/>
                  <a:pt x="0" y="1929130"/>
                  <a:pt x="0" y="1929130"/>
                </a:cubicBezTo>
              </a:path>
            </a:pathLst>
          </a:custGeom>
          <a:ln w="38100" cmpd="sng">
            <a:solidFill>
              <a:srgbClr val="FDCB56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41" name="Freeform 140"/>
          <p:cNvSpPr/>
          <p:nvPr/>
        </p:nvSpPr>
        <p:spPr>
          <a:xfrm flipV="1">
            <a:off x="3530427" y="6623705"/>
            <a:ext cx="5594104" cy="954478"/>
          </a:xfrm>
          <a:custGeom>
            <a:avLst/>
            <a:gdLst>
              <a:gd name="connsiteX0" fmla="*/ 6587005 w 6587005"/>
              <a:gd name="connsiteY0" fmla="*/ 1566270 h 1929130"/>
              <a:gd name="connsiteX1" fmla="*/ 4061056 w 6587005"/>
              <a:gd name="connsiteY1" fmla="*/ 3182 h 1929130"/>
              <a:gd name="connsiteX2" fmla="*/ 0 w 6587005"/>
              <a:gd name="connsiteY2" fmla="*/ 1929130 h 1929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87005" h="1929130">
                <a:moveTo>
                  <a:pt x="6587005" y="1566270"/>
                </a:moveTo>
                <a:cubicBezTo>
                  <a:pt x="5872947" y="754487"/>
                  <a:pt x="5158890" y="-57295"/>
                  <a:pt x="4061056" y="3182"/>
                </a:cubicBezTo>
                <a:cubicBezTo>
                  <a:pt x="2963222" y="63659"/>
                  <a:pt x="0" y="1929130"/>
                  <a:pt x="0" y="1929130"/>
                </a:cubicBezTo>
              </a:path>
            </a:pathLst>
          </a:custGeom>
          <a:noFill/>
          <a:ln w="28575" cmpd="sng">
            <a:solidFill>
              <a:schemeClr val="accent4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1006" y="7737527"/>
            <a:ext cx="1209711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4800" dirty="0"/>
              <a:t>The </a:t>
            </a:r>
            <a:r>
              <a:rPr lang="en-US" sz="4800" dirty="0" smtClean="0"/>
              <a:t>best edges are </a:t>
            </a:r>
            <a:r>
              <a:rPr lang="en-US" sz="4800" dirty="0"/>
              <a:t>between the </a:t>
            </a:r>
            <a:r>
              <a:rPr lang="en-US" sz="4800" dirty="0" smtClean="0">
                <a:solidFill>
                  <a:srgbClr val="E9E9E9"/>
                </a:solidFill>
              </a:rPr>
              <a:t>highest 			      degree nodes</a:t>
            </a:r>
            <a:endParaRPr lang="en-US" sz="4800" dirty="0"/>
          </a:p>
        </p:txBody>
      </p:sp>
      <p:sp>
        <p:nvSpPr>
          <p:cNvPr id="134" name="Freeform 133"/>
          <p:cNvSpPr/>
          <p:nvPr/>
        </p:nvSpPr>
        <p:spPr>
          <a:xfrm>
            <a:off x="3968120" y="4563575"/>
            <a:ext cx="4041235" cy="636994"/>
          </a:xfrm>
          <a:custGeom>
            <a:avLst/>
            <a:gdLst>
              <a:gd name="connsiteX0" fmla="*/ 0 w 6377170"/>
              <a:gd name="connsiteY0" fmla="*/ 1031561 h 1534551"/>
              <a:gd name="connsiteX1" fmla="*/ 2767845 w 6377170"/>
              <a:gd name="connsiteY1" fmla="*/ 5724 h 1534551"/>
              <a:gd name="connsiteX2" fmla="*/ 6138103 w 6377170"/>
              <a:gd name="connsiteY2" fmla="*/ 1438640 h 1534551"/>
              <a:gd name="connsiteX3" fmla="*/ 6105540 w 6377170"/>
              <a:gd name="connsiteY3" fmla="*/ 1406074 h 1534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7170" h="1534551">
                <a:moveTo>
                  <a:pt x="0" y="1031561"/>
                </a:moveTo>
                <a:cubicBezTo>
                  <a:pt x="872414" y="484719"/>
                  <a:pt x="1744828" y="-62123"/>
                  <a:pt x="2767845" y="5724"/>
                </a:cubicBezTo>
                <a:cubicBezTo>
                  <a:pt x="3790862" y="73571"/>
                  <a:pt x="5581821" y="1205248"/>
                  <a:pt x="6138103" y="1438640"/>
                </a:cubicBezTo>
                <a:cubicBezTo>
                  <a:pt x="6694385" y="1672032"/>
                  <a:pt x="6105540" y="1406074"/>
                  <a:pt x="6105540" y="1406074"/>
                </a:cubicBezTo>
              </a:path>
            </a:pathLst>
          </a:custGeom>
          <a:ln w="38100" cmpd="sng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13</a:t>
            </a:fld>
            <a:endParaRPr lang="uk-UA"/>
          </a:p>
        </p:txBody>
      </p:sp>
      <p:sp>
        <p:nvSpPr>
          <p:cNvPr id="136" name="TextBox 135"/>
          <p:cNvSpPr txBox="1"/>
          <p:nvPr/>
        </p:nvSpPr>
        <p:spPr>
          <a:xfrm>
            <a:off x="5752311" y="8479709"/>
            <a:ext cx="5720159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lvl="0" algn="ctr"/>
            <a:r>
              <a:rPr lang="en-US" sz="4800" i="1" dirty="0" smtClean="0"/>
              <a:t>O</a:t>
            </a:r>
            <a:r>
              <a:rPr lang="en-US" sz="4800" dirty="0" smtClean="0"/>
              <a:t>(p</a:t>
            </a:r>
            <a:r>
              <a:rPr lang="en-US" sz="4800" baseline="30000" dirty="0" smtClean="0"/>
              <a:t>2</a:t>
            </a:r>
            <a:r>
              <a:rPr lang="en-US" sz="4800" dirty="0" smtClean="0"/>
              <a:t>), p &lt;&lt; n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667714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06400" y="504031"/>
            <a:ext cx="11176000" cy="410369"/>
          </a:xfrm>
        </p:spPr>
        <p:txBody>
          <a:bodyPr/>
          <a:lstStyle/>
          <a:p>
            <a:r>
              <a:rPr lang="en-US" dirty="0"/>
              <a:t>Reducing controversy by connecting opposing </a:t>
            </a:r>
            <a:r>
              <a:rPr lang="en-US" dirty="0" smtClean="0"/>
              <a:t>views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 degree users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/>
              <a:t> Highly </a:t>
            </a:r>
            <a:r>
              <a:rPr lang="en-US" dirty="0" err="1" smtClean="0"/>
              <a:t>retweeted</a:t>
            </a:r>
            <a:r>
              <a:rPr lang="en-US" dirty="0" smtClean="0"/>
              <a:t> users</a:t>
            </a:r>
          </a:p>
          <a:p>
            <a:r>
              <a:rPr lang="en-US" dirty="0" smtClean="0"/>
              <a:t>We </a:t>
            </a:r>
            <a:r>
              <a:rPr lang="en-US" dirty="0"/>
              <a:t>can not recommend @realDonaldTrump to </a:t>
            </a:r>
            <a:r>
              <a:rPr lang="en-US" dirty="0" err="1" smtClean="0"/>
              <a:t>retweet</a:t>
            </a:r>
            <a:r>
              <a:rPr lang="en-US" dirty="0" smtClean="0"/>
              <a:t> @</a:t>
            </a:r>
            <a:r>
              <a:rPr lang="en-US" dirty="0"/>
              <a:t>BarackObama</a:t>
            </a:r>
          </a:p>
          <a:p>
            <a:pPr lvl="1"/>
            <a:r>
              <a:rPr lang="en-US" dirty="0"/>
              <a:t>Not practical, not likely to materialize</a:t>
            </a:r>
          </a:p>
          <a:p>
            <a:endParaRPr lang="en-US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264600" y="1618115"/>
            <a:ext cx="13004800" cy="72390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>
            <a:normAutofit fontScale="90000" lnSpcReduction="10000"/>
          </a:bodyPr>
          <a:lstStyle>
            <a:lvl1pPr marL="0" marR="0" indent="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1pPr>
            <a:lvl2pPr marL="0" marR="0" indent="228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2pPr>
            <a:lvl3pPr marL="0" marR="0" indent="457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3pPr>
            <a:lvl4pPr marL="0" marR="0" indent="685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4pPr>
            <a:lvl5pPr marL="0" marR="0" indent="9144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5pPr>
            <a:lvl6pPr marL="0" marR="0" indent="11430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6pPr>
            <a:lvl7pPr marL="0" marR="0" indent="1371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7pPr>
            <a:lvl8pPr marL="0" marR="0" indent="1600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8pPr>
            <a:lvl9pPr marL="0" marR="0" indent="1828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9pPr>
          </a:lstStyle>
          <a:p>
            <a:r>
              <a:rPr lang="en-US" dirty="0" smtClean="0"/>
              <a:t>But it Might not materialize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196441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6400" y="504031"/>
            <a:ext cx="11176000" cy="410369"/>
          </a:xfrm>
        </p:spPr>
        <p:txBody>
          <a:bodyPr/>
          <a:lstStyle/>
          <a:p>
            <a:r>
              <a:rPr lang="en-US" dirty="0"/>
              <a:t>Reducing controversy by connecting opposing </a:t>
            </a:r>
            <a:r>
              <a:rPr lang="en-US" dirty="0" smtClean="0"/>
              <a:t>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 into account the probability of the user </a:t>
            </a:r>
            <a:r>
              <a:rPr lang="en-US" dirty="0" smtClean="0"/>
              <a:t>accepting the </a:t>
            </a:r>
            <a:r>
              <a:rPr lang="en-US" dirty="0" smtClean="0"/>
              <a:t>recommendation </a:t>
            </a:r>
          </a:p>
          <a:p>
            <a:r>
              <a:rPr lang="en-US" dirty="0" smtClean="0"/>
              <a:t>Learn probabilities from the data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93058" y="15367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Acceptance probability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2161207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Details about the polarization score</a:t>
            </a:r>
          </a:p>
          <a:p>
            <a:r>
              <a:rPr lang="en-US" dirty="0" smtClean="0"/>
              <a:t>Acceptance probability model</a:t>
            </a:r>
          </a:p>
          <a:p>
            <a:r>
              <a:rPr lang="en-US" dirty="0" smtClean="0"/>
              <a:t>How we combine polarization minimization and acceptance probability</a:t>
            </a:r>
          </a:p>
          <a:p>
            <a:r>
              <a:rPr lang="en-US" dirty="0" smtClean="0"/>
              <a:t>Experiments </a:t>
            </a:r>
            <a:r>
              <a:rPr lang="en-US" dirty="0" smtClean="0"/>
              <a:t>and findings</a:t>
            </a:r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93058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90000" lnSpcReduction="10000"/>
          </a:bodyPr>
          <a:lstStyle>
            <a:lvl1pPr marL="0" marR="0" indent="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1pPr>
            <a:lvl2pPr marL="0" marR="0" indent="228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2pPr>
            <a:lvl3pPr marL="0" marR="0" indent="457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3pPr>
            <a:lvl4pPr marL="0" marR="0" indent="685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4pPr>
            <a:lvl5pPr marL="0" marR="0" indent="9144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5pPr>
            <a:lvl6pPr marL="0" marR="0" indent="11430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6pPr>
            <a:lvl7pPr marL="0" marR="0" indent="1371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7pPr>
            <a:lvl8pPr marL="0" marR="0" indent="1600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8pPr>
            <a:lvl9pPr marL="0" marR="0" indent="1828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9pPr>
          </a:lstStyle>
          <a:p>
            <a:r>
              <a:rPr lang="en-US" dirty="0" smtClean="0"/>
              <a:t>Visit the </a:t>
            </a:r>
            <a:r>
              <a:rPr lang="en-US" dirty="0" err="1" smtClean="0"/>
              <a:t>posteR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8399543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2-12 at 4.24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3931"/>
            <a:ext cx="13004800" cy="7437339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06399" y="1133929"/>
            <a:ext cx="12326858" cy="1423022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1pPr>
            <a:lvl2pPr marL="0" marR="0" indent="228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2pPr>
            <a:lvl3pPr marL="0" marR="0" indent="457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3pPr>
            <a:lvl4pPr marL="0" marR="0" indent="685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4pPr>
            <a:lvl5pPr marL="0" marR="0" indent="9144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5pPr>
            <a:lvl6pPr marL="0" marR="0" indent="11430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6pPr>
            <a:lvl7pPr marL="0" marR="0" indent="1371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7pPr>
            <a:lvl8pPr marL="0" marR="0" indent="1600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8pPr>
            <a:lvl9pPr marL="0" marR="0" indent="1828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9pPr>
          </a:lstStyle>
          <a:p>
            <a:r>
              <a:rPr lang="en-US" sz="8000" dirty="0" smtClean="0"/>
              <a:t>Controversies are everywhere!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4980846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/>
          </p:cNvSpPr>
          <p:nvPr>
            <p:ph type="title"/>
          </p:nvPr>
        </p:nvSpPr>
        <p:spPr>
          <a:xfrm>
            <a:off x="406400" y="7020173"/>
            <a:ext cx="12405618" cy="1866008"/>
          </a:xfrm>
          <a:prstGeom prst="rect">
            <a:avLst/>
          </a:prstGeom>
        </p:spPr>
        <p:txBody>
          <a:bodyPr>
            <a:normAutofit/>
          </a:bodyPr>
          <a:lstStyle>
            <a:lvl1pPr defTabSz="473201">
              <a:defRPr sz="13770"/>
            </a:lvl1pPr>
          </a:lstStyle>
          <a:p>
            <a:r>
              <a:rPr dirty="0" smtClean="0"/>
              <a:t>Twitter</a:t>
            </a:r>
            <a:endParaRPr dirty="0"/>
          </a:p>
        </p:txBody>
      </p:sp>
      <p:pic>
        <p:nvPicPr>
          <p:cNvPr id="196" name="screenshot_russia_march_before.png"/>
          <p:cNvPicPr>
            <a:picLocks noChangeAspect="1"/>
          </p:cNvPicPr>
          <p:nvPr/>
        </p:nvPicPr>
        <p:blipFill>
          <a:blip r:embed="rId2">
            <a:extLst/>
          </a:blip>
          <a:srcRect t="22333" b="22333"/>
          <a:stretch>
            <a:fillRect/>
          </a:stretch>
        </p:blipFill>
        <p:spPr>
          <a:xfrm>
            <a:off x="0" y="878221"/>
            <a:ext cx="13004800" cy="539700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</a:t>
            </a:fld>
            <a:endParaRPr lang="uk-UA"/>
          </a:p>
        </p:txBody>
      </p:sp>
      <p:sp>
        <p:nvSpPr>
          <p:cNvPr id="3" name="TextBox 2"/>
          <p:cNvSpPr txBox="1"/>
          <p:nvPr/>
        </p:nvSpPr>
        <p:spPr>
          <a:xfrm>
            <a:off x="5492482" y="8032777"/>
            <a:ext cx="6316498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838787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Garimella et al. WSDM 2016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blogs_polariza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5371"/>
            <a:ext cx="13004800" cy="7157458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xfrm>
            <a:off x="406400" y="7502425"/>
            <a:ext cx="12192000" cy="2657873"/>
          </a:xfrm>
          <a:prstGeom prst="rect">
            <a:avLst/>
          </a:prstGeom>
        </p:spPr>
        <p:txBody>
          <a:bodyPr>
            <a:normAutofit/>
          </a:bodyPr>
          <a:lstStyle>
            <a:lvl1pPr defTabSz="455675">
              <a:defRPr sz="13259"/>
            </a:lvl1pPr>
          </a:lstStyle>
          <a:p>
            <a:r>
              <a:rPr dirty="0" smtClean="0"/>
              <a:t>Blogs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</a:t>
            </a:fld>
            <a:endParaRPr lang="uk-UA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/>
          </p:cNvSpPr>
          <p:nvPr>
            <p:ph type="title"/>
          </p:nvPr>
        </p:nvSpPr>
        <p:spPr>
          <a:xfrm>
            <a:off x="50800" y="7830343"/>
            <a:ext cx="12192000" cy="1872457"/>
          </a:xfrm>
          <a:prstGeom prst="rect">
            <a:avLst/>
          </a:prstGeom>
        </p:spPr>
        <p:txBody>
          <a:bodyPr/>
          <a:lstStyle>
            <a:lvl1pPr defTabSz="473201">
              <a:defRPr sz="13770"/>
            </a:lvl1pPr>
          </a:lstStyle>
          <a:p>
            <a:r>
              <a:t>Instagram</a:t>
            </a:r>
          </a:p>
        </p:txBody>
      </p:sp>
      <p:pic>
        <p:nvPicPr>
          <p:cNvPr id="193" name="instagram_polariza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410428"/>
            <a:ext cx="13004800" cy="854245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</a:t>
            </a:fld>
            <a:endParaRPr lang="uk-UA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/>
          </p:cNvSpPr>
          <p:nvPr>
            <p:ph type="title"/>
          </p:nvPr>
        </p:nvSpPr>
        <p:spPr>
          <a:xfrm>
            <a:off x="50800" y="7830343"/>
            <a:ext cx="12192000" cy="1872457"/>
          </a:xfrm>
          <a:prstGeom prst="rect">
            <a:avLst/>
          </a:prstGeom>
        </p:spPr>
        <p:txBody>
          <a:bodyPr/>
          <a:lstStyle>
            <a:lvl1pPr defTabSz="473201">
              <a:defRPr sz="13770"/>
            </a:lvl1pPr>
          </a:lstStyle>
          <a:p>
            <a:r>
              <a:rPr lang="en-US" dirty="0" smtClean="0"/>
              <a:t>US Senate </a:t>
            </a:r>
            <a:r>
              <a:rPr lang="en-US" dirty="0" err="1" smtClean="0"/>
              <a:t>VOTes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6</a:t>
            </a:fld>
            <a:endParaRPr lang="uk-UA"/>
          </a:p>
        </p:txBody>
      </p:sp>
      <p:pic>
        <p:nvPicPr>
          <p:cNvPr id="4" name="Picture 3" descr="MbQvda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33" y="1"/>
            <a:ext cx="11233507" cy="763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59460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800" dirty="0" smtClean="0"/>
              <a:t>How can we bridge the divide?</a:t>
            </a:r>
            <a:endParaRPr lang="en-US" sz="8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 smtClean="0"/>
              <a:t>This Paper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4947255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06400" y="504031"/>
            <a:ext cx="11176000" cy="410369"/>
          </a:xfrm>
        </p:spPr>
        <p:txBody>
          <a:bodyPr/>
          <a:lstStyle/>
          <a:p>
            <a:r>
              <a:rPr lang="en-US" dirty="0" smtClean="0"/>
              <a:t>Reducing controversy by connecting opposing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Connect the two sides</a:t>
            </a:r>
          </a:p>
          <a:p>
            <a:r>
              <a:rPr lang="en-US" dirty="0" smtClean="0"/>
              <a:t>Twitter</a:t>
            </a:r>
          </a:p>
          <a:p>
            <a:r>
              <a:rPr lang="en-US" dirty="0" smtClean="0"/>
              <a:t>Model </a:t>
            </a:r>
            <a:r>
              <a:rPr lang="en-US" dirty="0" smtClean="0"/>
              <a:t>interactions as a graph</a:t>
            </a:r>
          </a:p>
          <a:p>
            <a:pPr lvl="1"/>
            <a:r>
              <a:rPr lang="en-US" dirty="0" err="1" smtClean="0"/>
              <a:t>Retweet</a:t>
            </a:r>
            <a:r>
              <a:rPr lang="en-US" dirty="0" smtClean="0"/>
              <a:t> graph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/>
              <a:t> </a:t>
            </a:r>
            <a:r>
              <a:rPr lang="en-US" dirty="0"/>
              <a:t>N</a:t>
            </a:r>
            <a:r>
              <a:rPr lang="en-US" dirty="0" smtClean="0"/>
              <a:t>odes: users, Edges: </a:t>
            </a:r>
            <a:r>
              <a:rPr lang="en-US" dirty="0" err="1" smtClean="0"/>
              <a:t>retweets</a:t>
            </a:r>
            <a:endParaRPr lang="en-US" dirty="0" smtClean="0"/>
          </a:p>
          <a:p>
            <a:r>
              <a:rPr lang="en-US" dirty="0" smtClean="0"/>
              <a:t>Measure of Polarization </a:t>
            </a:r>
            <a:endParaRPr lang="en-US" dirty="0" smtClean="0"/>
          </a:p>
          <a:p>
            <a:pPr lvl="1"/>
            <a:r>
              <a:rPr lang="en-US" dirty="0" smtClean="0"/>
              <a:t>How well does information flow between the two sides?</a:t>
            </a:r>
          </a:p>
          <a:p>
            <a:pPr lvl="1"/>
            <a:r>
              <a:rPr lang="en-US" dirty="0" smtClean="0"/>
              <a:t>Based on random walks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74463" y="15367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Can we bridge the divide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8</a:t>
            </a:fld>
            <a:endParaRPr lang="uk-UA"/>
          </a:p>
        </p:txBody>
      </p:sp>
      <p:pic>
        <p:nvPicPr>
          <p:cNvPr id="6" name="screenshot_russia_march_before.png"/>
          <p:cNvPicPr>
            <a:picLocks noChangeAspect="1"/>
          </p:cNvPicPr>
          <p:nvPr/>
        </p:nvPicPr>
        <p:blipFill>
          <a:blip r:embed="rId3">
            <a:extLst/>
          </a:blip>
          <a:srcRect t="22333" b="22333"/>
          <a:stretch>
            <a:fillRect/>
          </a:stretch>
        </p:blipFill>
        <p:spPr>
          <a:xfrm>
            <a:off x="0" y="889000"/>
            <a:ext cx="13004800" cy="539700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3869237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2892758"/>
            <a:ext cx="12192000" cy="3340855"/>
          </a:xfrm>
        </p:spPr>
        <p:txBody>
          <a:bodyPr>
            <a:noAutofit/>
          </a:bodyPr>
          <a:lstStyle/>
          <a:p>
            <a:r>
              <a:rPr lang="en-US" sz="6600" dirty="0"/>
              <a:t>Problem</a:t>
            </a:r>
            <a:r>
              <a:rPr lang="en-US" sz="11500" dirty="0"/>
              <a:t>:</a:t>
            </a:r>
            <a:r>
              <a:rPr lang="en-US" sz="6600" dirty="0"/>
              <a:t> Given a graph and two sides, find the </a:t>
            </a:r>
            <a:r>
              <a:rPr lang="en-US" sz="6600" i="1" cap="none" dirty="0" smtClean="0"/>
              <a:t>k</a:t>
            </a:r>
            <a:r>
              <a:rPr lang="en-US" sz="6600" dirty="0" smtClean="0"/>
              <a:t> </a:t>
            </a:r>
            <a:r>
              <a:rPr lang="en-US" sz="6600" dirty="0"/>
              <a:t>best edges that maximize the reduction in polarization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0650173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8974</TotalTime>
  <Words>312</Words>
  <Application>Microsoft Macintosh PowerPoint</Application>
  <PresentationFormat>Custom</PresentationFormat>
  <Paragraphs>74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New_Template7</vt:lpstr>
      <vt:lpstr>Reducing controversy by connecting opposing views</vt:lpstr>
      <vt:lpstr>PowerPoint Presentation</vt:lpstr>
      <vt:lpstr>Twitter</vt:lpstr>
      <vt:lpstr>Blogs</vt:lpstr>
      <vt:lpstr>Instagram</vt:lpstr>
      <vt:lpstr>US Senate VOTes</vt:lpstr>
      <vt:lpstr>How can we bridge the divide?</vt:lpstr>
      <vt:lpstr>How Can we bridge the divide?</vt:lpstr>
      <vt:lpstr>Problem: Given a graph and two sides, find the k best edges that maximize the reduction in polarization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Acceptance probability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Quantifying and bursting the online filter bubble</dc:title>
  <cp:lastModifiedBy>Kiran Garimella</cp:lastModifiedBy>
  <cp:revision>294</cp:revision>
  <dcterms:modified xsi:type="dcterms:W3CDTF">2017-02-07T12:00:52Z</dcterms:modified>
</cp:coreProperties>
</file>